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handoutMasterIdLst>
    <p:handoutMasterId r:id="rId47"/>
  </p:handoutMasterIdLst>
  <p:sldIdLst>
    <p:sldId id="285" r:id="rId5"/>
    <p:sldId id="286" r:id="rId6"/>
    <p:sldId id="287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37" r:id="rId45"/>
    <p:sldId id="33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82D"/>
    <a:srgbClr val="FDB7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1" autoAdjust="0"/>
    <p:restoredTop sz="96126" autoAdjust="0"/>
  </p:normalViewPr>
  <p:slideViewPr>
    <p:cSldViewPr snapToGrid="0" snapToObjects="1">
      <p:cViewPr varScale="1">
        <p:scale>
          <a:sx n="166" d="100"/>
          <a:sy n="166" d="100"/>
        </p:scale>
        <p:origin x="1830" y="120"/>
      </p:cViewPr>
      <p:guideLst/>
    </p:cSldViewPr>
  </p:slideViewPr>
  <p:outlineViewPr>
    <p:cViewPr>
      <p:scale>
        <a:sx n="33" d="100"/>
        <a:sy n="33" d="100"/>
      </p:scale>
      <p:origin x="0" y="-235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21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21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21.sv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38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21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21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21.sv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38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51879B-D474-4552-9645-0AD502D5BC9E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A4BDDC25-5BAD-4D86-9852-51D7522CFCE7}">
      <dgm:prSet phldrT="[Text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/>
            <a:t>Proposal development</a:t>
          </a:r>
        </a:p>
      </dgm:t>
    </dgm:pt>
    <dgm:pt modelId="{70DB44A0-07F3-470A-B118-5011CDAFEB3A}" type="parTrans" cxnId="{8A7B5BA4-2E23-4C44-899E-7A366555E64B}">
      <dgm:prSet/>
      <dgm:spPr/>
      <dgm:t>
        <a:bodyPr/>
        <a:lstStyle/>
        <a:p>
          <a:endParaRPr lang="en-US"/>
        </a:p>
      </dgm:t>
    </dgm:pt>
    <dgm:pt modelId="{694C1488-E041-449A-90BC-F7C085531F20}" type="sibTrans" cxnId="{8A7B5BA4-2E23-4C44-899E-7A366555E64B}">
      <dgm:prSet/>
      <dgm:spPr/>
      <dgm:t>
        <a:bodyPr/>
        <a:lstStyle/>
        <a:p>
          <a:endParaRPr lang="en-US"/>
        </a:p>
      </dgm:t>
    </dgm:pt>
    <dgm:pt modelId="{85839A88-06D0-4300-8921-CFD12392E01D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rgbClr val="E1641F"/>
        </a:solidFill>
        <a:ln w="88900">
          <a:solidFill>
            <a:schemeClr val="tx1"/>
          </a:solidFill>
        </a:ln>
      </dgm:spPr>
      <dgm:t>
        <a:bodyPr/>
        <a:lstStyle/>
        <a:p>
          <a:r>
            <a:rPr lang="en-US" b="1"/>
            <a:t>Award management</a:t>
          </a:r>
        </a:p>
      </dgm:t>
    </dgm:pt>
    <dgm:pt modelId="{AF962E05-BDBA-4FA2-90C1-F27AA4892F4D}" type="parTrans" cxnId="{757A975D-3905-4640-85EE-D050EF8FB546}">
      <dgm:prSet/>
      <dgm:spPr/>
      <dgm:t>
        <a:bodyPr/>
        <a:lstStyle/>
        <a:p>
          <a:endParaRPr lang="en-US"/>
        </a:p>
      </dgm:t>
    </dgm:pt>
    <dgm:pt modelId="{F8D4C648-492D-4E30-B072-B85A4C67D87F}" type="sibTrans" cxnId="{757A975D-3905-4640-85EE-D050EF8FB546}">
      <dgm:prSet/>
      <dgm:spPr/>
      <dgm:t>
        <a:bodyPr/>
        <a:lstStyle/>
        <a:p>
          <a:endParaRPr lang="en-US"/>
        </a:p>
      </dgm:t>
    </dgm:pt>
    <dgm:pt modelId="{512BE371-39DB-44BB-AAEC-F3E60A49B931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accent5"/>
        </a:solidFill>
        <a:ln w="88900">
          <a:solidFill>
            <a:schemeClr val="tx1"/>
          </a:solidFill>
        </a:ln>
      </dgm:spPr>
      <dgm:t>
        <a:bodyPr/>
        <a:lstStyle/>
        <a:p>
          <a:r>
            <a:rPr lang="en-US" b="1"/>
            <a:t>Closeout</a:t>
          </a:r>
        </a:p>
      </dgm:t>
    </dgm:pt>
    <dgm:pt modelId="{2BB83B79-30ED-4B96-8A4A-FE1F8C8075AD}" type="parTrans" cxnId="{FF02EA14-8FC1-43F2-B128-651CF2820898}">
      <dgm:prSet/>
      <dgm:spPr/>
      <dgm:t>
        <a:bodyPr/>
        <a:lstStyle/>
        <a:p>
          <a:endParaRPr lang="en-US"/>
        </a:p>
      </dgm:t>
    </dgm:pt>
    <dgm:pt modelId="{7095BFD2-CA82-4428-9CD4-B0389DE43EAD}" type="sibTrans" cxnId="{FF02EA14-8FC1-43F2-B128-651CF2820898}">
      <dgm:prSet/>
      <dgm:spPr/>
      <dgm:t>
        <a:bodyPr/>
        <a:lstStyle/>
        <a:p>
          <a:endParaRPr lang="en-US"/>
        </a:p>
      </dgm:t>
    </dgm:pt>
    <dgm:pt modelId="{E41DEB2C-3E44-4120-8CD5-1EBAC0BD844B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/>
            <a:t>Proposal submission</a:t>
          </a:r>
        </a:p>
      </dgm:t>
    </dgm:pt>
    <dgm:pt modelId="{82103FA6-DF78-443C-B08F-889BCB934A17}" type="parTrans" cxnId="{616553E1-4FD7-4B88-97A7-B4B9A1BD0752}">
      <dgm:prSet/>
      <dgm:spPr/>
      <dgm:t>
        <a:bodyPr/>
        <a:lstStyle/>
        <a:p>
          <a:endParaRPr lang="en-US"/>
        </a:p>
      </dgm:t>
    </dgm:pt>
    <dgm:pt modelId="{D09FE454-67B8-4F53-B049-C9DB768C8C23}" type="sibTrans" cxnId="{616553E1-4FD7-4B88-97A7-B4B9A1BD0752}">
      <dgm:prSet/>
      <dgm:spPr/>
      <dgm:t>
        <a:bodyPr/>
        <a:lstStyle/>
        <a:p>
          <a:endParaRPr lang="en-US"/>
        </a:p>
      </dgm:t>
    </dgm:pt>
    <dgm:pt modelId="{ECE19DEC-8113-4139-A34E-F3E044B44C29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/>
            <a:t>Award acceptance and setup</a:t>
          </a:r>
        </a:p>
      </dgm:t>
    </dgm:pt>
    <dgm:pt modelId="{88F940B8-076D-4DD6-B6D4-9E8F2BBA2245}" type="parTrans" cxnId="{7AD78FED-33D8-4B20-BE7A-8921BBBCEE81}">
      <dgm:prSet/>
      <dgm:spPr/>
      <dgm:t>
        <a:bodyPr/>
        <a:lstStyle/>
        <a:p>
          <a:endParaRPr lang="en-US"/>
        </a:p>
      </dgm:t>
    </dgm:pt>
    <dgm:pt modelId="{85B92EFE-47AE-41B4-82C5-A251EFB0F657}" type="sibTrans" cxnId="{7AD78FED-33D8-4B20-BE7A-8921BBBCEE81}">
      <dgm:prSet/>
      <dgm:spPr/>
      <dgm:t>
        <a:bodyPr/>
        <a:lstStyle/>
        <a:p>
          <a:endParaRPr lang="en-US"/>
        </a:p>
      </dgm:t>
    </dgm:pt>
    <dgm:pt modelId="{56EAAB1D-514A-400A-8675-E040CF96C3DC}" type="pres">
      <dgm:prSet presAssocID="{9351879B-D474-4552-9645-0AD502D5BC9E}" presName="CompostProcess" presStyleCnt="0">
        <dgm:presLayoutVars>
          <dgm:dir/>
          <dgm:resizeHandles val="exact"/>
        </dgm:presLayoutVars>
      </dgm:prSet>
      <dgm:spPr/>
    </dgm:pt>
    <dgm:pt modelId="{DF879788-441F-4B23-9416-978FAB661F6A}" type="pres">
      <dgm:prSet presAssocID="{9351879B-D474-4552-9645-0AD502D5BC9E}" presName="arrow" presStyleLbl="bgShp" presStyleIdx="0" presStyleCnt="1" custLinFactNeighborX="390"/>
      <dgm:spPr/>
    </dgm:pt>
    <dgm:pt modelId="{94104B90-B3AF-47D2-9A23-BE06B55BEC8B}" type="pres">
      <dgm:prSet presAssocID="{9351879B-D474-4552-9645-0AD502D5BC9E}" presName="linearProcess" presStyleCnt="0"/>
      <dgm:spPr/>
    </dgm:pt>
    <dgm:pt modelId="{35E914AF-D222-4A27-AB47-FE5917DE45A7}" type="pres">
      <dgm:prSet presAssocID="{A4BDDC25-5BAD-4D86-9852-51D7522CFCE7}" presName="textNode" presStyleLbl="node1" presStyleIdx="0" presStyleCnt="5">
        <dgm:presLayoutVars>
          <dgm:bulletEnabled val="1"/>
        </dgm:presLayoutVars>
      </dgm:prSet>
      <dgm:spPr/>
    </dgm:pt>
    <dgm:pt modelId="{5A9CEFAA-6576-4C98-9B31-98E42E42EF40}" type="pres">
      <dgm:prSet presAssocID="{694C1488-E041-449A-90BC-F7C085531F20}" presName="sibTrans" presStyleCnt="0"/>
      <dgm:spPr/>
    </dgm:pt>
    <dgm:pt modelId="{D048C0E1-336D-4BD3-8483-52DD9CF06B5F}" type="pres">
      <dgm:prSet presAssocID="{E41DEB2C-3E44-4120-8CD5-1EBAC0BD844B}" presName="textNode" presStyleLbl="node1" presStyleIdx="1" presStyleCnt="5" custLinFactNeighborX="15808" custLinFactNeighborY="1352">
        <dgm:presLayoutVars>
          <dgm:bulletEnabled val="1"/>
        </dgm:presLayoutVars>
      </dgm:prSet>
      <dgm:spPr/>
    </dgm:pt>
    <dgm:pt modelId="{64B8592C-4735-4B7B-A0F0-D02EDA86B176}" type="pres">
      <dgm:prSet presAssocID="{D09FE454-67B8-4F53-B049-C9DB768C8C23}" presName="sibTrans" presStyleCnt="0"/>
      <dgm:spPr/>
    </dgm:pt>
    <dgm:pt modelId="{09FFDD01-8436-451C-824F-3A4E1F2FE004}" type="pres">
      <dgm:prSet presAssocID="{ECE19DEC-8113-4139-A34E-F3E044B44C29}" presName="textNode" presStyleLbl="node1" presStyleIdx="2" presStyleCnt="5">
        <dgm:presLayoutVars>
          <dgm:bulletEnabled val="1"/>
        </dgm:presLayoutVars>
      </dgm:prSet>
      <dgm:spPr/>
    </dgm:pt>
    <dgm:pt modelId="{C9A87F5E-3D31-45B0-BA4F-9D65FCCE3C4C}" type="pres">
      <dgm:prSet presAssocID="{85B92EFE-47AE-41B4-82C5-A251EFB0F657}" presName="sibTrans" presStyleCnt="0"/>
      <dgm:spPr/>
    </dgm:pt>
    <dgm:pt modelId="{B7BBAE1F-B7A5-4FBD-85C4-B73AD6BB512A}" type="pres">
      <dgm:prSet presAssocID="{85839A88-06D0-4300-8921-CFD12392E01D}" presName="textNode" presStyleLbl="node1" presStyleIdx="3" presStyleCnt="5">
        <dgm:presLayoutVars>
          <dgm:bulletEnabled val="1"/>
        </dgm:presLayoutVars>
      </dgm:prSet>
      <dgm:spPr/>
    </dgm:pt>
    <dgm:pt modelId="{CEDC039B-B7CF-446F-9B1C-F10BC7E3CC83}" type="pres">
      <dgm:prSet presAssocID="{F8D4C648-492D-4E30-B072-B85A4C67D87F}" presName="sibTrans" presStyleCnt="0"/>
      <dgm:spPr/>
    </dgm:pt>
    <dgm:pt modelId="{BC5BFAD8-3259-4141-BEBC-41B13A17DD7B}" type="pres">
      <dgm:prSet presAssocID="{512BE371-39DB-44BB-AAEC-F3E60A49B931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FF02EA14-8FC1-43F2-B128-651CF2820898}" srcId="{9351879B-D474-4552-9645-0AD502D5BC9E}" destId="{512BE371-39DB-44BB-AAEC-F3E60A49B931}" srcOrd="4" destOrd="0" parTransId="{2BB83B79-30ED-4B96-8A4A-FE1F8C8075AD}" sibTransId="{7095BFD2-CA82-4428-9CD4-B0389DE43EAD}"/>
    <dgm:cxn modelId="{E53D0C17-420C-43E4-9D91-CA6FB62D4A45}" type="presOf" srcId="{A4BDDC25-5BAD-4D86-9852-51D7522CFCE7}" destId="{35E914AF-D222-4A27-AB47-FE5917DE45A7}" srcOrd="0" destOrd="0" presId="urn:microsoft.com/office/officeart/2005/8/layout/hProcess9"/>
    <dgm:cxn modelId="{4A41A536-FFAE-4456-8619-D545057F3881}" type="presOf" srcId="{512BE371-39DB-44BB-AAEC-F3E60A49B931}" destId="{BC5BFAD8-3259-4141-BEBC-41B13A17DD7B}" srcOrd="0" destOrd="0" presId="urn:microsoft.com/office/officeart/2005/8/layout/hProcess9"/>
    <dgm:cxn modelId="{757A975D-3905-4640-85EE-D050EF8FB546}" srcId="{9351879B-D474-4552-9645-0AD502D5BC9E}" destId="{85839A88-06D0-4300-8921-CFD12392E01D}" srcOrd="3" destOrd="0" parTransId="{AF962E05-BDBA-4FA2-90C1-F27AA4892F4D}" sibTransId="{F8D4C648-492D-4E30-B072-B85A4C67D87F}"/>
    <dgm:cxn modelId="{1D68D449-C8E7-4991-8AE0-91F11604818C}" type="presOf" srcId="{85839A88-06D0-4300-8921-CFD12392E01D}" destId="{B7BBAE1F-B7A5-4FBD-85C4-B73AD6BB512A}" srcOrd="0" destOrd="0" presId="urn:microsoft.com/office/officeart/2005/8/layout/hProcess9"/>
    <dgm:cxn modelId="{EFA2634F-3620-4F29-9B4F-5A15B0294CA7}" type="presOf" srcId="{ECE19DEC-8113-4139-A34E-F3E044B44C29}" destId="{09FFDD01-8436-451C-824F-3A4E1F2FE004}" srcOrd="0" destOrd="0" presId="urn:microsoft.com/office/officeart/2005/8/layout/hProcess9"/>
    <dgm:cxn modelId="{8A7B5BA4-2E23-4C44-899E-7A366555E64B}" srcId="{9351879B-D474-4552-9645-0AD502D5BC9E}" destId="{A4BDDC25-5BAD-4D86-9852-51D7522CFCE7}" srcOrd="0" destOrd="0" parTransId="{70DB44A0-07F3-470A-B118-5011CDAFEB3A}" sibTransId="{694C1488-E041-449A-90BC-F7C085531F20}"/>
    <dgm:cxn modelId="{89D314AA-FF18-46B0-9F9D-31288B53F302}" type="presOf" srcId="{E41DEB2C-3E44-4120-8CD5-1EBAC0BD844B}" destId="{D048C0E1-336D-4BD3-8483-52DD9CF06B5F}" srcOrd="0" destOrd="0" presId="urn:microsoft.com/office/officeart/2005/8/layout/hProcess9"/>
    <dgm:cxn modelId="{616553E1-4FD7-4B88-97A7-B4B9A1BD0752}" srcId="{9351879B-D474-4552-9645-0AD502D5BC9E}" destId="{E41DEB2C-3E44-4120-8CD5-1EBAC0BD844B}" srcOrd="1" destOrd="0" parTransId="{82103FA6-DF78-443C-B08F-889BCB934A17}" sibTransId="{D09FE454-67B8-4F53-B049-C9DB768C8C23}"/>
    <dgm:cxn modelId="{570C77EC-EC92-49EE-A86B-CA1B12AB2846}" type="presOf" srcId="{9351879B-D474-4552-9645-0AD502D5BC9E}" destId="{56EAAB1D-514A-400A-8675-E040CF96C3DC}" srcOrd="0" destOrd="0" presId="urn:microsoft.com/office/officeart/2005/8/layout/hProcess9"/>
    <dgm:cxn modelId="{7AD78FED-33D8-4B20-BE7A-8921BBBCEE81}" srcId="{9351879B-D474-4552-9645-0AD502D5BC9E}" destId="{ECE19DEC-8113-4139-A34E-F3E044B44C29}" srcOrd="2" destOrd="0" parTransId="{88F940B8-076D-4DD6-B6D4-9E8F2BBA2245}" sibTransId="{85B92EFE-47AE-41B4-82C5-A251EFB0F657}"/>
    <dgm:cxn modelId="{AE867EA6-ED38-4624-B407-6D4DCFDDE228}" type="presParOf" srcId="{56EAAB1D-514A-400A-8675-E040CF96C3DC}" destId="{DF879788-441F-4B23-9416-978FAB661F6A}" srcOrd="0" destOrd="0" presId="urn:microsoft.com/office/officeart/2005/8/layout/hProcess9"/>
    <dgm:cxn modelId="{A69688E9-9F09-425B-8D0E-2BB958322445}" type="presParOf" srcId="{56EAAB1D-514A-400A-8675-E040CF96C3DC}" destId="{94104B90-B3AF-47D2-9A23-BE06B55BEC8B}" srcOrd="1" destOrd="0" presId="urn:microsoft.com/office/officeart/2005/8/layout/hProcess9"/>
    <dgm:cxn modelId="{E7A06302-1901-449D-89BA-B1DADB5A329C}" type="presParOf" srcId="{94104B90-B3AF-47D2-9A23-BE06B55BEC8B}" destId="{35E914AF-D222-4A27-AB47-FE5917DE45A7}" srcOrd="0" destOrd="0" presId="urn:microsoft.com/office/officeart/2005/8/layout/hProcess9"/>
    <dgm:cxn modelId="{AFFC01E7-3A7C-4120-9E59-BEE9EC86F4A8}" type="presParOf" srcId="{94104B90-B3AF-47D2-9A23-BE06B55BEC8B}" destId="{5A9CEFAA-6576-4C98-9B31-98E42E42EF40}" srcOrd="1" destOrd="0" presId="urn:microsoft.com/office/officeart/2005/8/layout/hProcess9"/>
    <dgm:cxn modelId="{BC565347-B127-4776-8726-2E18B744DD1C}" type="presParOf" srcId="{94104B90-B3AF-47D2-9A23-BE06B55BEC8B}" destId="{D048C0E1-336D-4BD3-8483-52DD9CF06B5F}" srcOrd="2" destOrd="0" presId="urn:microsoft.com/office/officeart/2005/8/layout/hProcess9"/>
    <dgm:cxn modelId="{30BD3563-69AB-4642-B36C-5C6B30F55E13}" type="presParOf" srcId="{94104B90-B3AF-47D2-9A23-BE06B55BEC8B}" destId="{64B8592C-4735-4B7B-A0F0-D02EDA86B176}" srcOrd="3" destOrd="0" presId="urn:microsoft.com/office/officeart/2005/8/layout/hProcess9"/>
    <dgm:cxn modelId="{E14026AF-08C5-4FC1-ACB0-68B125FE5CC1}" type="presParOf" srcId="{94104B90-B3AF-47D2-9A23-BE06B55BEC8B}" destId="{09FFDD01-8436-451C-824F-3A4E1F2FE004}" srcOrd="4" destOrd="0" presId="urn:microsoft.com/office/officeart/2005/8/layout/hProcess9"/>
    <dgm:cxn modelId="{75A09210-62F1-4258-9051-85543460F633}" type="presParOf" srcId="{94104B90-B3AF-47D2-9A23-BE06B55BEC8B}" destId="{C9A87F5E-3D31-45B0-BA4F-9D65FCCE3C4C}" srcOrd="5" destOrd="0" presId="urn:microsoft.com/office/officeart/2005/8/layout/hProcess9"/>
    <dgm:cxn modelId="{1A6CBE6A-889F-433C-851C-7B00FBB0391D}" type="presParOf" srcId="{94104B90-B3AF-47D2-9A23-BE06B55BEC8B}" destId="{B7BBAE1F-B7A5-4FBD-85C4-B73AD6BB512A}" srcOrd="6" destOrd="0" presId="urn:microsoft.com/office/officeart/2005/8/layout/hProcess9"/>
    <dgm:cxn modelId="{D84848D7-7EF0-4E18-B27D-06D9A3A5445F}" type="presParOf" srcId="{94104B90-B3AF-47D2-9A23-BE06B55BEC8B}" destId="{CEDC039B-B7CF-446F-9B1C-F10BC7E3CC83}" srcOrd="7" destOrd="0" presId="urn:microsoft.com/office/officeart/2005/8/layout/hProcess9"/>
    <dgm:cxn modelId="{A51CFCF0-6652-4A67-9EB5-4B96AC784B6C}" type="presParOf" srcId="{94104B90-B3AF-47D2-9A23-BE06B55BEC8B}" destId="{BC5BFAD8-3259-4141-BEBC-41B13A17DD7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0" i="0" dirty="0">
              <a:solidFill>
                <a:schemeClr val="bg1"/>
              </a:solidFill>
            </a:rPr>
            <a:t>What is the overspent amount?</a:t>
          </a:r>
          <a:endParaRPr lang="en-US" sz="22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dirty="0">
              <a:solidFill>
                <a:schemeClr val="bg1"/>
              </a:solidFill>
            </a:rPr>
            <a:t>How much direct needs to be moved off?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2" custLinFactNeighborX="-280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2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2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2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0" i="0" dirty="0">
              <a:solidFill>
                <a:schemeClr val="bg1"/>
              </a:solidFill>
            </a:rPr>
            <a:t>What is the overspent amount?</a:t>
          </a:r>
          <a:endParaRPr lang="en-US" sz="22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dirty="0">
              <a:solidFill>
                <a:schemeClr val="bg1"/>
              </a:solidFill>
            </a:rPr>
            <a:t>How much direct needs to be moved off?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2" custLinFactNeighborX="-280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2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2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0" i="0" dirty="0">
              <a:solidFill>
                <a:schemeClr val="bg1"/>
              </a:solidFill>
            </a:rPr>
            <a:t>What is the overspent amount?</a:t>
          </a:r>
          <a:endParaRPr lang="en-US" sz="22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dirty="0">
              <a:solidFill>
                <a:schemeClr val="bg1"/>
              </a:solidFill>
            </a:rPr>
            <a:t>How much direct needs to be moved off?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2" custLinFactNeighborX="-280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2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2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2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900" b="0" i="0" dirty="0">
              <a:solidFill>
                <a:schemeClr val="bg1"/>
              </a:solidFill>
            </a:rPr>
            <a:t>What is the grant benefit rate for FY25?</a:t>
          </a:r>
          <a:endParaRPr lang="en-US" sz="19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900" dirty="0">
              <a:solidFill>
                <a:schemeClr val="bg1"/>
              </a:solidFill>
            </a:rPr>
            <a:t>What is the FICA rate for Sally Grant? 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F1DC076A-7398-490A-BA02-C24C0A770F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</a:rPr>
            <a:t>How much direct salary needs to be moved?</a:t>
          </a:r>
        </a:p>
      </dgm:t>
    </dgm:pt>
    <dgm:pt modelId="{5E646C9D-778E-4D14-92F3-9E4BEF76830F}" type="sibTrans" cxnId="{0FF5352F-CE32-483A-92B8-43F8F5BEF6D1}">
      <dgm:prSet/>
      <dgm:spPr/>
      <dgm:t>
        <a:bodyPr/>
        <a:lstStyle/>
        <a:p>
          <a:endParaRPr lang="en-US"/>
        </a:p>
      </dgm:t>
    </dgm:pt>
    <dgm:pt modelId="{1099052F-0A43-488E-8E79-019C03DC0178}" type="parTrans" cxnId="{0FF5352F-CE32-483A-92B8-43F8F5BEF6D1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3" custLinFactNeighborX="-280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3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3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3">
        <dgm:presLayoutVars>
          <dgm:chMax val="0"/>
          <dgm:chPref val="0"/>
        </dgm:presLayoutVars>
      </dgm:prSet>
      <dgm:spPr/>
    </dgm:pt>
    <dgm:pt modelId="{31538BBC-5ED0-4A3F-AF09-66AFC0317049}" type="pres">
      <dgm:prSet presAssocID="{F0536495-1CCD-4FFF-BA01-BCC13A5E3193}" presName="sibTrans" presStyleCnt="0"/>
      <dgm:spPr/>
    </dgm:pt>
    <dgm:pt modelId="{AE4782C0-7F0D-4613-B58E-C220CDD3BAFB}" type="pres">
      <dgm:prSet presAssocID="{F1DC076A-7398-490A-BA02-C24C0A770F5C}" presName="compNode" presStyleCnt="0"/>
      <dgm:spPr/>
    </dgm:pt>
    <dgm:pt modelId="{EC6D51B6-5A99-40CC-81C8-6BB1D505D9E0}" type="pres">
      <dgm:prSet presAssocID="{F1DC076A-7398-490A-BA02-C24C0A770F5C}" presName="bgRect" presStyleLbl="bgShp" presStyleIdx="2" presStyleCnt="3"/>
      <dgm:spPr>
        <a:solidFill>
          <a:schemeClr val="tx1"/>
        </a:solidFill>
      </dgm:spPr>
    </dgm:pt>
    <dgm:pt modelId="{82EC637B-E741-465D-82F6-E0642E35E539}" type="pres">
      <dgm:prSet presAssocID="{F1DC076A-7398-490A-BA02-C24C0A770F5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D10EF38F-6C08-4F29-B667-EBAEB3EDABAD}" type="pres">
      <dgm:prSet presAssocID="{F1DC076A-7398-490A-BA02-C24C0A770F5C}" presName="spaceRect" presStyleCnt="0"/>
      <dgm:spPr/>
    </dgm:pt>
    <dgm:pt modelId="{9729D5A3-31CA-49EB-899A-642E9CB978DE}" type="pres">
      <dgm:prSet presAssocID="{F1DC076A-7398-490A-BA02-C24C0A770F5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0FF5352F-CE32-483A-92B8-43F8F5BEF6D1}" srcId="{515AB416-6726-4E83-87A9-2859DA3D15AD}" destId="{F1DC076A-7398-490A-BA02-C24C0A770F5C}" srcOrd="2" destOrd="0" parTransId="{1099052F-0A43-488E-8E79-019C03DC0178}" sibTransId="{5E646C9D-778E-4D14-92F3-9E4BEF76830F}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C491CB86-4316-4598-96F5-364EB5F7619F}" type="presOf" srcId="{F1DC076A-7398-490A-BA02-C24C0A770F5C}" destId="{9729D5A3-31CA-49EB-899A-642E9CB978DE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  <dgm:cxn modelId="{C393C6FB-2513-4D1C-ADF4-771D033C9A7A}" type="presParOf" srcId="{4D769AF8-BDC1-4642-A794-F25193543352}" destId="{31538BBC-5ED0-4A3F-AF09-66AFC0317049}" srcOrd="3" destOrd="0" presId="urn:microsoft.com/office/officeart/2018/2/layout/IconVerticalSolidList"/>
    <dgm:cxn modelId="{4E961C94-D48F-4FC6-9813-EEBAB46BCE63}" type="presParOf" srcId="{4D769AF8-BDC1-4642-A794-F25193543352}" destId="{AE4782C0-7F0D-4613-B58E-C220CDD3BAFB}" srcOrd="4" destOrd="0" presId="urn:microsoft.com/office/officeart/2018/2/layout/IconVerticalSolidList"/>
    <dgm:cxn modelId="{0C7D522E-6297-4E9F-BD0B-F381387E1D0E}" type="presParOf" srcId="{AE4782C0-7F0D-4613-B58E-C220CDD3BAFB}" destId="{EC6D51B6-5A99-40CC-81C8-6BB1D505D9E0}" srcOrd="0" destOrd="0" presId="urn:microsoft.com/office/officeart/2018/2/layout/IconVerticalSolidList"/>
    <dgm:cxn modelId="{89C0CE5A-0E6B-4C77-A893-D18BB0637C92}" type="presParOf" srcId="{AE4782C0-7F0D-4613-B58E-C220CDD3BAFB}" destId="{82EC637B-E741-465D-82F6-E0642E35E539}" srcOrd="1" destOrd="0" presId="urn:microsoft.com/office/officeart/2018/2/layout/IconVerticalSolidList"/>
    <dgm:cxn modelId="{534E99A7-9D81-447F-9F7E-3015B7B68C4B}" type="presParOf" srcId="{AE4782C0-7F0D-4613-B58E-C220CDD3BAFB}" destId="{D10EF38F-6C08-4F29-B667-EBAEB3EDABAD}" srcOrd="2" destOrd="0" presId="urn:microsoft.com/office/officeart/2018/2/layout/IconVerticalSolidList"/>
    <dgm:cxn modelId="{B204FCCA-B6D1-40A4-A135-CF7365223BEB}" type="presParOf" srcId="{AE4782C0-7F0D-4613-B58E-C220CDD3BAFB}" destId="{9729D5A3-31CA-49EB-899A-642E9CB978D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900" b="0" i="0" dirty="0">
              <a:solidFill>
                <a:schemeClr val="bg1"/>
              </a:solidFill>
            </a:rPr>
            <a:t>What is the grant benefit rate for FY25?</a:t>
          </a:r>
          <a:endParaRPr lang="en-US" sz="19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900" dirty="0">
              <a:solidFill>
                <a:schemeClr val="bg1"/>
              </a:solidFill>
            </a:rPr>
            <a:t>What is the FICA rate for Sally Grant? 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F1DC076A-7398-490A-BA02-C24C0A770F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</a:rPr>
            <a:t>How much direct salary needs to be moved?</a:t>
          </a:r>
        </a:p>
      </dgm:t>
    </dgm:pt>
    <dgm:pt modelId="{5E646C9D-778E-4D14-92F3-9E4BEF76830F}" type="sibTrans" cxnId="{0FF5352F-CE32-483A-92B8-43F8F5BEF6D1}">
      <dgm:prSet/>
      <dgm:spPr/>
      <dgm:t>
        <a:bodyPr/>
        <a:lstStyle/>
        <a:p>
          <a:endParaRPr lang="en-US"/>
        </a:p>
      </dgm:t>
    </dgm:pt>
    <dgm:pt modelId="{1099052F-0A43-488E-8E79-019C03DC0178}" type="parTrans" cxnId="{0FF5352F-CE32-483A-92B8-43F8F5BEF6D1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3" custLinFactNeighborX="-280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3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3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3">
        <dgm:presLayoutVars>
          <dgm:chMax val="0"/>
          <dgm:chPref val="0"/>
        </dgm:presLayoutVars>
      </dgm:prSet>
      <dgm:spPr/>
    </dgm:pt>
    <dgm:pt modelId="{31538BBC-5ED0-4A3F-AF09-66AFC0317049}" type="pres">
      <dgm:prSet presAssocID="{F0536495-1CCD-4FFF-BA01-BCC13A5E3193}" presName="sibTrans" presStyleCnt="0"/>
      <dgm:spPr/>
    </dgm:pt>
    <dgm:pt modelId="{AE4782C0-7F0D-4613-B58E-C220CDD3BAFB}" type="pres">
      <dgm:prSet presAssocID="{F1DC076A-7398-490A-BA02-C24C0A770F5C}" presName="compNode" presStyleCnt="0"/>
      <dgm:spPr/>
    </dgm:pt>
    <dgm:pt modelId="{EC6D51B6-5A99-40CC-81C8-6BB1D505D9E0}" type="pres">
      <dgm:prSet presAssocID="{F1DC076A-7398-490A-BA02-C24C0A770F5C}" presName="bgRect" presStyleLbl="bgShp" presStyleIdx="2" presStyleCnt="3"/>
      <dgm:spPr>
        <a:solidFill>
          <a:schemeClr val="tx1"/>
        </a:solidFill>
      </dgm:spPr>
    </dgm:pt>
    <dgm:pt modelId="{82EC637B-E741-465D-82F6-E0642E35E539}" type="pres">
      <dgm:prSet presAssocID="{F1DC076A-7398-490A-BA02-C24C0A770F5C}" presName="iconRect" presStyleLbl="node1" presStyleIdx="2" presStyleCnt="3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D10EF38F-6C08-4F29-B667-EBAEB3EDABAD}" type="pres">
      <dgm:prSet presAssocID="{F1DC076A-7398-490A-BA02-C24C0A770F5C}" presName="spaceRect" presStyleCnt="0"/>
      <dgm:spPr/>
    </dgm:pt>
    <dgm:pt modelId="{9729D5A3-31CA-49EB-899A-642E9CB978DE}" type="pres">
      <dgm:prSet presAssocID="{F1DC076A-7398-490A-BA02-C24C0A770F5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0FF5352F-CE32-483A-92B8-43F8F5BEF6D1}" srcId="{515AB416-6726-4E83-87A9-2859DA3D15AD}" destId="{F1DC076A-7398-490A-BA02-C24C0A770F5C}" srcOrd="2" destOrd="0" parTransId="{1099052F-0A43-488E-8E79-019C03DC0178}" sibTransId="{5E646C9D-778E-4D14-92F3-9E4BEF76830F}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C491CB86-4316-4598-96F5-364EB5F7619F}" type="presOf" srcId="{F1DC076A-7398-490A-BA02-C24C0A770F5C}" destId="{9729D5A3-31CA-49EB-899A-642E9CB978DE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  <dgm:cxn modelId="{C393C6FB-2513-4D1C-ADF4-771D033C9A7A}" type="presParOf" srcId="{4D769AF8-BDC1-4642-A794-F25193543352}" destId="{31538BBC-5ED0-4A3F-AF09-66AFC0317049}" srcOrd="3" destOrd="0" presId="urn:microsoft.com/office/officeart/2018/2/layout/IconVerticalSolidList"/>
    <dgm:cxn modelId="{4E961C94-D48F-4FC6-9813-EEBAB46BCE63}" type="presParOf" srcId="{4D769AF8-BDC1-4642-A794-F25193543352}" destId="{AE4782C0-7F0D-4613-B58E-C220CDD3BAFB}" srcOrd="4" destOrd="0" presId="urn:microsoft.com/office/officeart/2018/2/layout/IconVerticalSolidList"/>
    <dgm:cxn modelId="{0C7D522E-6297-4E9F-BD0B-F381387E1D0E}" type="presParOf" srcId="{AE4782C0-7F0D-4613-B58E-C220CDD3BAFB}" destId="{EC6D51B6-5A99-40CC-81C8-6BB1D505D9E0}" srcOrd="0" destOrd="0" presId="urn:microsoft.com/office/officeart/2018/2/layout/IconVerticalSolidList"/>
    <dgm:cxn modelId="{89C0CE5A-0E6B-4C77-A893-D18BB0637C92}" type="presParOf" srcId="{AE4782C0-7F0D-4613-B58E-C220CDD3BAFB}" destId="{82EC637B-E741-465D-82F6-E0642E35E539}" srcOrd="1" destOrd="0" presId="urn:microsoft.com/office/officeart/2018/2/layout/IconVerticalSolidList"/>
    <dgm:cxn modelId="{534E99A7-9D81-447F-9F7E-3015B7B68C4B}" type="presParOf" srcId="{AE4782C0-7F0D-4613-B58E-C220CDD3BAFB}" destId="{D10EF38F-6C08-4F29-B667-EBAEB3EDABAD}" srcOrd="2" destOrd="0" presId="urn:microsoft.com/office/officeart/2018/2/layout/IconVerticalSolidList"/>
    <dgm:cxn modelId="{B204FCCA-B6D1-40A4-A135-CF7365223BEB}" type="presParOf" srcId="{AE4782C0-7F0D-4613-B58E-C220CDD3BAFB}" destId="{9729D5A3-31CA-49EB-899A-642E9CB978D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034336-79AD-47FD-A8C4-EAE3F418942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A67A0D-FCBB-4A25-A79A-5CE9C071FA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0" i="0" dirty="0">
              <a:solidFill>
                <a:schemeClr val="bg1"/>
              </a:solidFill>
            </a:rPr>
            <a:t>If a cost does not meet each of the rules of allowability, it is an unallowable cost</a:t>
          </a:r>
          <a:endParaRPr lang="en-US" sz="1800" dirty="0">
            <a:solidFill>
              <a:schemeClr val="bg1"/>
            </a:solidFill>
          </a:endParaRPr>
        </a:p>
      </dgm:t>
    </dgm:pt>
    <dgm:pt modelId="{ABBB7AFB-66D4-4E52-939E-2CCC196BE884}" type="parTrans" cxnId="{1A61BD61-D16C-40C4-A0B4-E9E407E211CC}">
      <dgm:prSet/>
      <dgm:spPr/>
      <dgm:t>
        <a:bodyPr/>
        <a:lstStyle/>
        <a:p>
          <a:endParaRPr lang="en-US"/>
        </a:p>
      </dgm:t>
    </dgm:pt>
    <dgm:pt modelId="{BFB529B8-4D63-4BFD-942E-9256C56B9BB5}" type="sibTrans" cxnId="{1A61BD61-D16C-40C4-A0B4-E9E407E211CC}">
      <dgm:prSet/>
      <dgm:spPr/>
      <dgm:t>
        <a:bodyPr/>
        <a:lstStyle/>
        <a:p>
          <a:endParaRPr lang="en-US"/>
        </a:p>
      </dgm:t>
    </dgm:pt>
    <dgm:pt modelId="{7EF5A029-E2F2-49EE-9557-18A5A85B026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0" i="0" dirty="0">
              <a:solidFill>
                <a:schemeClr val="bg1"/>
              </a:solidFill>
            </a:rPr>
            <a:t>The University has the responsibility to identify unallowable costs and exclude them from any project</a:t>
          </a:r>
          <a:endParaRPr lang="en-US" sz="1800" dirty="0">
            <a:solidFill>
              <a:schemeClr val="bg1"/>
            </a:solidFill>
          </a:endParaRPr>
        </a:p>
      </dgm:t>
    </dgm:pt>
    <dgm:pt modelId="{D9647475-3F0A-4165-90C3-3E773B69A6C0}" type="parTrans" cxnId="{C01F77F4-E92A-4CB1-8B49-039AF7EDAB12}">
      <dgm:prSet/>
      <dgm:spPr/>
      <dgm:t>
        <a:bodyPr/>
        <a:lstStyle/>
        <a:p>
          <a:endParaRPr lang="en-US"/>
        </a:p>
      </dgm:t>
    </dgm:pt>
    <dgm:pt modelId="{7994D98D-50E9-4544-AD66-73D9BBF3E4CF}" type="sibTrans" cxnId="{C01F77F4-E92A-4CB1-8B49-039AF7EDAB12}">
      <dgm:prSet/>
      <dgm:spPr/>
      <dgm:t>
        <a:bodyPr/>
        <a:lstStyle/>
        <a:p>
          <a:endParaRPr lang="en-US"/>
        </a:p>
      </dgm:t>
    </dgm:pt>
    <dgm:pt modelId="{73DAD9F3-C19D-4168-B5B8-92E25D4CC212}" type="pres">
      <dgm:prSet presAssocID="{44034336-79AD-47FD-A8C4-EAE3F4189420}" presName="root" presStyleCnt="0">
        <dgm:presLayoutVars>
          <dgm:dir/>
          <dgm:resizeHandles val="exact"/>
        </dgm:presLayoutVars>
      </dgm:prSet>
      <dgm:spPr/>
    </dgm:pt>
    <dgm:pt modelId="{7A9C9A30-EC71-46CC-8FDD-D392DFB742CE}" type="pres">
      <dgm:prSet presAssocID="{E1A67A0D-FCBB-4A25-A79A-5CE9C071FA6D}" presName="compNode" presStyleCnt="0"/>
      <dgm:spPr/>
    </dgm:pt>
    <dgm:pt modelId="{2C07680C-9DA1-499D-8107-B9842BB0E544}" type="pres">
      <dgm:prSet presAssocID="{E1A67A0D-FCBB-4A25-A79A-5CE9C071FA6D}" presName="bgRect" presStyleLbl="bgShp" presStyleIdx="0" presStyleCnt="2"/>
      <dgm:spPr>
        <a:solidFill>
          <a:schemeClr val="tx1"/>
        </a:solidFill>
      </dgm:spPr>
    </dgm:pt>
    <dgm:pt modelId="{7BC4B07C-1F1B-455C-9D06-D4C6E1171D8A}" type="pres">
      <dgm:prSet presAssocID="{E1A67A0D-FCBB-4A25-A79A-5CE9C071FA6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0FCEB2CE-5842-4717-86D3-86AD7E09B806}" type="pres">
      <dgm:prSet presAssocID="{E1A67A0D-FCBB-4A25-A79A-5CE9C071FA6D}" presName="spaceRect" presStyleCnt="0"/>
      <dgm:spPr/>
    </dgm:pt>
    <dgm:pt modelId="{AB1F0BA7-1F84-4333-BC46-718D066F74BD}" type="pres">
      <dgm:prSet presAssocID="{E1A67A0D-FCBB-4A25-A79A-5CE9C071FA6D}" presName="parTx" presStyleLbl="revTx" presStyleIdx="0" presStyleCnt="2">
        <dgm:presLayoutVars>
          <dgm:chMax val="0"/>
          <dgm:chPref val="0"/>
        </dgm:presLayoutVars>
      </dgm:prSet>
      <dgm:spPr/>
    </dgm:pt>
    <dgm:pt modelId="{E1D62777-DD23-421C-867D-AEC7BE0F144A}" type="pres">
      <dgm:prSet presAssocID="{BFB529B8-4D63-4BFD-942E-9256C56B9BB5}" presName="sibTrans" presStyleCnt="0"/>
      <dgm:spPr/>
    </dgm:pt>
    <dgm:pt modelId="{8BAECFE6-9E9D-4BFB-B99F-4BB88E2650CF}" type="pres">
      <dgm:prSet presAssocID="{7EF5A029-E2F2-49EE-9557-18A5A85B026C}" presName="compNode" presStyleCnt="0"/>
      <dgm:spPr/>
    </dgm:pt>
    <dgm:pt modelId="{61DF3469-6B7F-4045-A35D-5574EBD60672}" type="pres">
      <dgm:prSet presAssocID="{7EF5A029-E2F2-49EE-9557-18A5A85B026C}" presName="bgRect" presStyleLbl="bgShp" presStyleIdx="1" presStyleCnt="2"/>
      <dgm:spPr>
        <a:solidFill>
          <a:schemeClr val="tx1"/>
        </a:solidFill>
      </dgm:spPr>
    </dgm:pt>
    <dgm:pt modelId="{89A9D79C-0D14-44D8-BA19-32852861E93C}" type="pres">
      <dgm:prSet presAssocID="{7EF5A029-E2F2-49EE-9557-18A5A85B026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 with solid fill"/>
        </a:ext>
      </dgm:extLst>
    </dgm:pt>
    <dgm:pt modelId="{3DE61E6B-7411-42B1-9F36-178E709C42B8}" type="pres">
      <dgm:prSet presAssocID="{7EF5A029-E2F2-49EE-9557-18A5A85B026C}" presName="spaceRect" presStyleCnt="0"/>
      <dgm:spPr/>
    </dgm:pt>
    <dgm:pt modelId="{5620DDA7-036D-4396-95B8-9E91479D2566}" type="pres">
      <dgm:prSet presAssocID="{7EF5A029-E2F2-49EE-9557-18A5A85B026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40EAF3E-3AC8-437B-84ED-A8A48EC93921}" type="presOf" srcId="{7EF5A029-E2F2-49EE-9557-18A5A85B026C}" destId="{5620DDA7-036D-4396-95B8-9E91479D2566}" srcOrd="0" destOrd="0" presId="urn:microsoft.com/office/officeart/2018/2/layout/IconVerticalSolidList"/>
    <dgm:cxn modelId="{1A61BD61-D16C-40C4-A0B4-E9E407E211CC}" srcId="{44034336-79AD-47FD-A8C4-EAE3F4189420}" destId="{E1A67A0D-FCBB-4A25-A79A-5CE9C071FA6D}" srcOrd="0" destOrd="0" parTransId="{ABBB7AFB-66D4-4E52-939E-2CCC196BE884}" sibTransId="{BFB529B8-4D63-4BFD-942E-9256C56B9BB5}"/>
    <dgm:cxn modelId="{997F0B78-2E32-49BB-9B0E-7E00D086C000}" type="presOf" srcId="{44034336-79AD-47FD-A8C4-EAE3F4189420}" destId="{73DAD9F3-C19D-4168-B5B8-92E25D4CC212}" srcOrd="0" destOrd="0" presId="urn:microsoft.com/office/officeart/2018/2/layout/IconVerticalSolidList"/>
    <dgm:cxn modelId="{C01F77F4-E92A-4CB1-8B49-039AF7EDAB12}" srcId="{44034336-79AD-47FD-A8C4-EAE3F4189420}" destId="{7EF5A029-E2F2-49EE-9557-18A5A85B026C}" srcOrd="1" destOrd="0" parTransId="{D9647475-3F0A-4165-90C3-3E773B69A6C0}" sibTransId="{7994D98D-50E9-4544-AD66-73D9BBF3E4CF}"/>
    <dgm:cxn modelId="{A6B106F6-02ED-49E5-82A2-D9EE85440B94}" type="presOf" srcId="{E1A67A0D-FCBB-4A25-A79A-5CE9C071FA6D}" destId="{AB1F0BA7-1F84-4333-BC46-718D066F74BD}" srcOrd="0" destOrd="0" presId="urn:microsoft.com/office/officeart/2018/2/layout/IconVerticalSolidList"/>
    <dgm:cxn modelId="{9F87F678-3A87-4809-8864-0E4893BEC91C}" type="presParOf" srcId="{73DAD9F3-C19D-4168-B5B8-92E25D4CC212}" destId="{7A9C9A30-EC71-46CC-8FDD-D392DFB742CE}" srcOrd="0" destOrd="0" presId="urn:microsoft.com/office/officeart/2018/2/layout/IconVerticalSolidList"/>
    <dgm:cxn modelId="{FA12D67C-A65B-4533-A7DC-0E5D20524C0D}" type="presParOf" srcId="{7A9C9A30-EC71-46CC-8FDD-D392DFB742CE}" destId="{2C07680C-9DA1-499D-8107-B9842BB0E544}" srcOrd="0" destOrd="0" presId="urn:microsoft.com/office/officeart/2018/2/layout/IconVerticalSolidList"/>
    <dgm:cxn modelId="{E0644326-5D8C-4702-BED1-7FA5694115C7}" type="presParOf" srcId="{7A9C9A30-EC71-46CC-8FDD-D392DFB742CE}" destId="{7BC4B07C-1F1B-455C-9D06-D4C6E1171D8A}" srcOrd="1" destOrd="0" presId="urn:microsoft.com/office/officeart/2018/2/layout/IconVerticalSolidList"/>
    <dgm:cxn modelId="{E16E893C-80A3-4B58-B12E-91A50A6C2E4E}" type="presParOf" srcId="{7A9C9A30-EC71-46CC-8FDD-D392DFB742CE}" destId="{0FCEB2CE-5842-4717-86D3-86AD7E09B806}" srcOrd="2" destOrd="0" presId="urn:microsoft.com/office/officeart/2018/2/layout/IconVerticalSolidList"/>
    <dgm:cxn modelId="{03C12376-1D87-44D6-B1F8-53842958BCE6}" type="presParOf" srcId="{7A9C9A30-EC71-46CC-8FDD-D392DFB742CE}" destId="{AB1F0BA7-1F84-4333-BC46-718D066F74BD}" srcOrd="3" destOrd="0" presId="urn:microsoft.com/office/officeart/2018/2/layout/IconVerticalSolidList"/>
    <dgm:cxn modelId="{C5DE7B3A-18B8-499C-90C9-E02C206D5F8E}" type="presParOf" srcId="{73DAD9F3-C19D-4168-B5B8-92E25D4CC212}" destId="{E1D62777-DD23-421C-867D-AEC7BE0F144A}" srcOrd="1" destOrd="0" presId="urn:microsoft.com/office/officeart/2018/2/layout/IconVerticalSolidList"/>
    <dgm:cxn modelId="{EC52D711-6A27-4526-B7C4-62C7D1752D40}" type="presParOf" srcId="{73DAD9F3-C19D-4168-B5B8-92E25D4CC212}" destId="{8BAECFE6-9E9D-4BFB-B99F-4BB88E2650CF}" srcOrd="2" destOrd="0" presId="urn:microsoft.com/office/officeart/2018/2/layout/IconVerticalSolidList"/>
    <dgm:cxn modelId="{2CB06DC7-6CEE-4159-8021-F0DE5F352174}" type="presParOf" srcId="{8BAECFE6-9E9D-4BFB-B99F-4BB88E2650CF}" destId="{61DF3469-6B7F-4045-A35D-5574EBD60672}" srcOrd="0" destOrd="0" presId="urn:microsoft.com/office/officeart/2018/2/layout/IconVerticalSolidList"/>
    <dgm:cxn modelId="{41D51AFB-ABFD-467A-B902-9CD2D5AA9571}" type="presParOf" srcId="{8BAECFE6-9E9D-4BFB-B99F-4BB88E2650CF}" destId="{89A9D79C-0D14-44D8-BA19-32852861E93C}" srcOrd="1" destOrd="0" presId="urn:microsoft.com/office/officeart/2018/2/layout/IconVerticalSolidList"/>
    <dgm:cxn modelId="{BA11DC5A-18D9-4C46-A909-89B637555727}" type="presParOf" srcId="{8BAECFE6-9E9D-4BFB-B99F-4BB88E2650CF}" destId="{3DE61E6B-7411-42B1-9F36-178E709C42B8}" srcOrd="2" destOrd="0" presId="urn:microsoft.com/office/officeart/2018/2/layout/IconVerticalSolidList"/>
    <dgm:cxn modelId="{9F774B7A-B633-4C47-9235-794422F3C72B}" type="presParOf" srcId="{8BAECFE6-9E9D-4BFB-B99F-4BB88E2650CF}" destId="{5620DDA7-036D-4396-95B8-9E91479D256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0" i="0" dirty="0">
              <a:solidFill>
                <a:schemeClr val="bg1"/>
              </a:solidFill>
            </a:rPr>
            <a:t>Allowable</a:t>
          </a:r>
          <a:endParaRPr lang="en-US" sz="22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chemeClr val="bg1"/>
              </a:solidFill>
            </a:rPr>
            <a:t>It depends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2" custLinFactNeighborX="-280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2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2" custLinFactNeighborX="3107" custLinFactNeighborY="-3231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0" i="0" dirty="0">
              <a:solidFill>
                <a:schemeClr val="bg1"/>
              </a:solidFill>
            </a:rPr>
            <a:t>Unallowable</a:t>
          </a:r>
          <a:endParaRPr lang="en-US" sz="22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chemeClr val="bg1"/>
              </a:solidFill>
            </a:rPr>
            <a:t>Just here for the answer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2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2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2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4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0" i="0" dirty="0">
              <a:solidFill>
                <a:schemeClr val="bg1"/>
              </a:solidFill>
            </a:rPr>
            <a:t>Sponsor: National Science Foundation (NSF)</a:t>
          </a:r>
          <a:endParaRPr lang="en-US" sz="22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D9CD11F5-BEA1-4692-9832-C733CFC552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chemeClr val="bg1"/>
              </a:solidFill>
            </a:rPr>
            <a:t>Purchased 10 days before the end of the period of performance</a:t>
          </a:r>
        </a:p>
      </dgm:t>
    </dgm:pt>
    <dgm:pt modelId="{4FB86C08-1387-43FF-873C-D0EF0A9BA0BB}" type="parTrans" cxnId="{2A7C08BF-94C3-4A69-BCF5-CA565CA31651}">
      <dgm:prSet/>
      <dgm:spPr/>
      <dgm:t>
        <a:bodyPr/>
        <a:lstStyle/>
        <a:p>
          <a:endParaRPr lang="en-US"/>
        </a:p>
      </dgm:t>
    </dgm:pt>
    <dgm:pt modelId="{70DBD250-12F3-4630-96A7-3D58D8174B1A}" type="sibTrans" cxnId="{2A7C08BF-94C3-4A69-BCF5-CA565CA31651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chemeClr val="bg1"/>
              </a:solidFill>
            </a:rPr>
            <a:t>Equipment is included in the budget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3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3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3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croscope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3">
        <dgm:presLayoutVars>
          <dgm:chMax val="0"/>
          <dgm:chPref val="0"/>
        </dgm:presLayoutVars>
      </dgm:prSet>
      <dgm:spPr/>
    </dgm:pt>
    <dgm:pt modelId="{F76F7CB7-681C-4117-99BE-D1948DB42264}" type="pres">
      <dgm:prSet presAssocID="{F0536495-1CCD-4FFF-BA01-BCC13A5E3193}" presName="sibTrans" presStyleCnt="0"/>
      <dgm:spPr/>
    </dgm:pt>
    <dgm:pt modelId="{71E5C464-7D3A-4FE2-9757-A7941E5CF9EE}" type="pres">
      <dgm:prSet presAssocID="{D9CD11F5-BEA1-4692-9832-C733CFC5524C}" presName="compNode" presStyleCnt="0"/>
      <dgm:spPr/>
    </dgm:pt>
    <dgm:pt modelId="{CBECEED3-8D3D-42C4-AD8F-1474886767DF}" type="pres">
      <dgm:prSet presAssocID="{D9CD11F5-BEA1-4692-9832-C733CFC5524C}" presName="bgRect" presStyleLbl="bgShp" presStyleIdx="2" presStyleCnt="3"/>
      <dgm:spPr>
        <a:solidFill>
          <a:schemeClr val="tx1"/>
        </a:solidFill>
      </dgm:spPr>
    </dgm:pt>
    <dgm:pt modelId="{5E327C7D-CE7F-4743-A62D-FA8CE804D107}" type="pres">
      <dgm:prSet presAssocID="{D9CD11F5-BEA1-4692-9832-C733CFC5524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thly calendar with solid fill"/>
        </a:ext>
      </dgm:extLst>
    </dgm:pt>
    <dgm:pt modelId="{985F3AD2-7CAF-40F8-929D-72E69374477F}" type="pres">
      <dgm:prSet presAssocID="{D9CD11F5-BEA1-4692-9832-C733CFC5524C}" presName="spaceRect" presStyleCnt="0"/>
      <dgm:spPr/>
    </dgm:pt>
    <dgm:pt modelId="{4D495B58-600E-43A1-86C3-CAF1C81ECE40}" type="pres">
      <dgm:prSet presAssocID="{D9CD11F5-BEA1-4692-9832-C733CFC5524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A7ACE53A-3D8D-4CB7-84E6-A502E929FF1C}" type="presOf" srcId="{D9CD11F5-BEA1-4692-9832-C733CFC5524C}" destId="{4D495B58-600E-43A1-86C3-CAF1C81ECE40}" srcOrd="0" destOrd="0" presId="urn:microsoft.com/office/officeart/2018/2/layout/IconVerticalSolidList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2A7C08BF-94C3-4A69-BCF5-CA565CA31651}" srcId="{515AB416-6726-4E83-87A9-2859DA3D15AD}" destId="{D9CD11F5-BEA1-4692-9832-C733CFC5524C}" srcOrd="2" destOrd="0" parTransId="{4FB86C08-1387-43FF-873C-D0EF0A9BA0BB}" sibTransId="{70DBD250-12F3-4630-96A7-3D58D8174B1A}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  <dgm:cxn modelId="{D214593D-C662-404A-95E5-DBBC39070E81}" type="presParOf" srcId="{4D769AF8-BDC1-4642-A794-F25193543352}" destId="{F76F7CB7-681C-4117-99BE-D1948DB42264}" srcOrd="3" destOrd="0" presId="urn:microsoft.com/office/officeart/2018/2/layout/IconVerticalSolidList"/>
    <dgm:cxn modelId="{1E739FE6-5459-41A3-9B9B-30287ECE3C4D}" type="presParOf" srcId="{4D769AF8-BDC1-4642-A794-F25193543352}" destId="{71E5C464-7D3A-4FE2-9757-A7941E5CF9EE}" srcOrd="4" destOrd="0" presId="urn:microsoft.com/office/officeart/2018/2/layout/IconVerticalSolidList"/>
    <dgm:cxn modelId="{EFBAC1DF-731C-4DED-B699-455BF4E9BFCE}" type="presParOf" srcId="{71E5C464-7D3A-4FE2-9757-A7941E5CF9EE}" destId="{CBECEED3-8D3D-42C4-AD8F-1474886767DF}" srcOrd="0" destOrd="0" presId="urn:microsoft.com/office/officeart/2018/2/layout/IconVerticalSolidList"/>
    <dgm:cxn modelId="{884474FD-9D25-4E33-A232-E87C9EB6B7B0}" type="presParOf" srcId="{71E5C464-7D3A-4FE2-9757-A7941E5CF9EE}" destId="{5E327C7D-CE7F-4743-A62D-FA8CE804D107}" srcOrd="1" destOrd="0" presId="urn:microsoft.com/office/officeart/2018/2/layout/IconVerticalSolidList"/>
    <dgm:cxn modelId="{72AE88A4-08A2-4398-94DE-3E0795A5D50D}" type="presParOf" srcId="{71E5C464-7D3A-4FE2-9757-A7941E5CF9EE}" destId="{985F3AD2-7CAF-40F8-929D-72E69374477F}" srcOrd="2" destOrd="0" presId="urn:microsoft.com/office/officeart/2018/2/layout/IconVerticalSolidList"/>
    <dgm:cxn modelId="{5F6B0577-9401-4C5B-A7E7-20C032E5D8ED}" type="presParOf" srcId="{71E5C464-7D3A-4FE2-9757-A7941E5CF9EE}" destId="{4D495B58-600E-43A1-86C3-CAF1C81ECE4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0" i="0" dirty="0">
              <a:solidFill>
                <a:schemeClr val="bg1"/>
              </a:solidFill>
            </a:rPr>
            <a:t>Sponsor: Department of Education</a:t>
          </a:r>
          <a:endParaRPr lang="en-US" sz="24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D9CD11F5-BEA1-4692-9832-C733CFC552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chemeClr val="bg1"/>
              </a:solidFill>
            </a:rPr>
            <a:t>Mailing 15,000 surveys to research participants</a:t>
          </a:r>
        </a:p>
      </dgm:t>
    </dgm:pt>
    <dgm:pt modelId="{4FB86C08-1387-43FF-873C-D0EF0A9BA0BB}" type="parTrans" cxnId="{2A7C08BF-94C3-4A69-BCF5-CA565CA31651}">
      <dgm:prSet/>
      <dgm:spPr/>
      <dgm:t>
        <a:bodyPr/>
        <a:lstStyle/>
        <a:p>
          <a:endParaRPr lang="en-US"/>
        </a:p>
      </dgm:t>
    </dgm:pt>
    <dgm:pt modelId="{70DBD250-12F3-4630-96A7-3D58D8174B1A}" type="sibTrans" cxnId="{2A7C08BF-94C3-4A69-BCF5-CA565CA31651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chemeClr val="bg1"/>
              </a:solidFill>
            </a:rPr>
            <a:t>Postage is included in the budget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3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3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3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ilbox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3">
        <dgm:presLayoutVars>
          <dgm:chMax val="0"/>
          <dgm:chPref val="0"/>
        </dgm:presLayoutVars>
      </dgm:prSet>
      <dgm:spPr/>
    </dgm:pt>
    <dgm:pt modelId="{F76F7CB7-681C-4117-99BE-D1948DB42264}" type="pres">
      <dgm:prSet presAssocID="{F0536495-1CCD-4FFF-BA01-BCC13A5E3193}" presName="sibTrans" presStyleCnt="0"/>
      <dgm:spPr/>
    </dgm:pt>
    <dgm:pt modelId="{71E5C464-7D3A-4FE2-9757-A7941E5CF9EE}" type="pres">
      <dgm:prSet presAssocID="{D9CD11F5-BEA1-4692-9832-C733CFC5524C}" presName="compNode" presStyleCnt="0"/>
      <dgm:spPr/>
    </dgm:pt>
    <dgm:pt modelId="{CBECEED3-8D3D-42C4-AD8F-1474886767DF}" type="pres">
      <dgm:prSet presAssocID="{D9CD11F5-BEA1-4692-9832-C733CFC5524C}" presName="bgRect" presStyleLbl="bgShp" presStyleIdx="2" presStyleCnt="3"/>
      <dgm:spPr>
        <a:solidFill>
          <a:schemeClr val="tx1"/>
        </a:solidFill>
      </dgm:spPr>
    </dgm:pt>
    <dgm:pt modelId="{5E327C7D-CE7F-4743-A62D-FA8CE804D107}" type="pres">
      <dgm:prSet presAssocID="{D9CD11F5-BEA1-4692-9832-C733CFC5524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mp with solid fill"/>
        </a:ext>
      </dgm:extLst>
    </dgm:pt>
    <dgm:pt modelId="{985F3AD2-7CAF-40F8-929D-72E69374477F}" type="pres">
      <dgm:prSet presAssocID="{D9CD11F5-BEA1-4692-9832-C733CFC5524C}" presName="spaceRect" presStyleCnt="0"/>
      <dgm:spPr/>
    </dgm:pt>
    <dgm:pt modelId="{4D495B58-600E-43A1-86C3-CAF1C81ECE40}" type="pres">
      <dgm:prSet presAssocID="{D9CD11F5-BEA1-4692-9832-C733CFC5524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A7ACE53A-3D8D-4CB7-84E6-A502E929FF1C}" type="presOf" srcId="{D9CD11F5-BEA1-4692-9832-C733CFC5524C}" destId="{4D495B58-600E-43A1-86C3-CAF1C81ECE40}" srcOrd="0" destOrd="0" presId="urn:microsoft.com/office/officeart/2018/2/layout/IconVerticalSolidList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2A7C08BF-94C3-4A69-BCF5-CA565CA31651}" srcId="{515AB416-6726-4E83-87A9-2859DA3D15AD}" destId="{D9CD11F5-BEA1-4692-9832-C733CFC5524C}" srcOrd="2" destOrd="0" parTransId="{4FB86C08-1387-43FF-873C-D0EF0A9BA0BB}" sibTransId="{70DBD250-12F3-4630-96A7-3D58D8174B1A}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  <dgm:cxn modelId="{D214593D-C662-404A-95E5-DBBC39070E81}" type="presParOf" srcId="{4D769AF8-BDC1-4642-A794-F25193543352}" destId="{F76F7CB7-681C-4117-99BE-D1948DB42264}" srcOrd="3" destOrd="0" presId="urn:microsoft.com/office/officeart/2018/2/layout/IconVerticalSolidList"/>
    <dgm:cxn modelId="{1E739FE6-5459-41A3-9B9B-30287ECE3C4D}" type="presParOf" srcId="{4D769AF8-BDC1-4642-A794-F25193543352}" destId="{71E5C464-7D3A-4FE2-9757-A7941E5CF9EE}" srcOrd="4" destOrd="0" presId="urn:microsoft.com/office/officeart/2018/2/layout/IconVerticalSolidList"/>
    <dgm:cxn modelId="{EFBAC1DF-731C-4DED-B699-455BF4E9BFCE}" type="presParOf" srcId="{71E5C464-7D3A-4FE2-9757-A7941E5CF9EE}" destId="{CBECEED3-8D3D-42C4-AD8F-1474886767DF}" srcOrd="0" destOrd="0" presId="urn:microsoft.com/office/officeart/2018/2/layout/IconVerticalSolidList"/>
    <dgm:cxn modelId="{884474FD-9D25-4E33-A232-E87C9EB6B7B0}" type="presParOf" srcId="{71E5C464-7D3A-4FE2-9757-A7941E5CF9EE}" destId="{5E327C7D-CE7F-4743-A62D-FA8CE804D107}" srcOrd="1" destOrd="0" presId="urn:microsoft.com/office/officeart/2018/2/layout/IconVerticalSolidList"/>
    <dgm:cxn modelId="{72AE88A4-08A2-4398-94DE-3E0795A5D50D}" type="presParOf" srcId="{71E5C464-7D3A-4FE2-9757-A7941E5CF9EE}" destId="{985F3AD2-7CAF-40F8-929D-72E69374477F}" srcOrd="2" destOrd="0" presId="urn:microsoft.com/office/officeart/2018/2/layout/IconVerticalSolidList"/>
    <dgm:cxn modelId="{5F6B0577-9401-4C5B-A7E7-20C032E5D8ED}" type="presParOf" srcId="{71E5C464-7D3A-4FE2-9757-A7941E5CF9EE}" destId="{4D495B58-600E-43A1-86C3-CAF1C81ECE4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0" i="0" dirty="0">
              <a:solidFill>
                <a:schemeClr val="bg1"/>
              </a:solidFill>
            </a:rPr>
            <a:t>Sponsor: Federal Agency</a:t>
          </a:r>
          <a:endParaRPr lang="en-US" sz="22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D9CD11F5-BEA1-4692-9832-C733CFC552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dirty="0">
              <a:solidFill>
                <a:schemeClr val="bg1"/>
              </a:solidFill>
            </a:rPr>
            <a:t>Purchased 45 days before the start of the period of performance</a:t>
          </a:r>
        </a:p>
      </dgm:t>
    </dgm:pt>
    <dgm:pt modelId="{4FB86C08-1387-43FF-873C-D0EF0A9BA0BB}" type="parTrans" cxnId="{2A7C08BF-94C3-4A69-BCF5-CA565CA31651}">
      <dgm:prSet/>
      <dgm:spPr/>
      <dgm:t>
        <a:bodyPr/>
        <a:lstStyle/>
        <a:p>
          <a:endParaRPr lang="en-US"/>
        </a:p>
      </dgm:t>
    </dgm:pt>
    <dgm:pt modelId="{70DBD250-12F3-4630-96A7-3D58D8174B1A}" type="sibTrans" cxnId="{2A7C08BF-94C3-4A69-BCF5-CA565CA31651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chemeClr val="bg1"/>
              </a:solidFill>
            </a:rPr>
            <a:t>Supplies included in the budget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3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3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3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tri Dish with solid fill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3">
        <dgm:presLayoutVars>
          <dgm:chMax val="0"/>
          <dgm:chPref val="0"/>
        </dgm:presLayoutVars>
      </dgm:prSet>
      <dgm:spPr/>
    </dgm:pt>
    <dgm:pt modelId="{F76F7CB7-681C-4117-99BE-D1948DB42264}" type="pres">
      <dgm:prSet presAssocID="{F0536495-1CCD-4FFF-BA01-BCC13A5E3193}" presName="sibTrans" presStyleCnt="0"/>
      <dgm:spPr/>
    </dgm:pt>
    <dgm:pt modelId="{71E5C464-7D3A-4FE2-9757-A7941E5CF9EE}" type="pres">
      <dgm:prSet presAssocID="{D9CD11F5-BEA1-4692-9832-C733CFC5524C}" presName="compNode" presStyleCnt="0"/>
      <dgm:spPr/>
    </dgm:pt>
    <dgm:pt modelId="{CBECEED3-8D3D-42C4-AD8F-1474886767DF}" type="pres">
      <dgm:prSet presAssocID="{D9CD11F5-BEA1-4692-9832-C733CFC5524C}" presName="bgRect" presStyleLbl="bgShp" presStyleIdx="2" presStyleCnt="3"/>
      <dgm:spPr>
        <a:solidFill>
          <a:schemeClr val="tx1"/>
        </a:solidFill>
      </dgm:spPr>
    </dgm:pt>
    <dgm:pt modelId="{5E327C7D-CE7F-4743-A62D-FA8CE804D107}" type="pres">
      <dgm:prSet presAssocID="{D9CD11F5-BEA1-4692-9832-C733CFC5524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thly calendar with solid fill"/>
        </a:ext>
      </dgm:extLst>
    </dgm:pt>
    <dgm:pt modelId="{985F3AD2-7CAF-40F8-929D-72E69374477F}" type="pres">
      <dgm:prSet presAssocID="{D9CD11F5-BEA1-4692-9832-C733CFC5524C}" presName="spaceRect" presStyleCnt="0"/>
      <dgm:spPr/>
    </dgm:pt>
    <dgm:pt modelId="{4D495B58-600E-43A1-86C3-CAF1C81ECE40}" type="pres">
      <dgm:prSet presAssocID="{D9CD11F5-BEA1-4692-9832-C733CFC5524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A7ACE53A-3D8D-4CB7-84E6-A502E929FF1C}" type="presOf" srcId="{D9CD11F5-BEA1-4692-9832-C733CFC5524C}" destId="{4D495B58-600E-43A1-86C3-CAF1C81ECE40}" srcOrd="0" destOrd="0" presId="urn:microsoft.com/office/officeart/2018/2/layout/IconVerticalSolidList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2A7C08BF-94C3-4A69-BCF5-CA565CA31651}" srcId="{515AB416-6726-4E83-87A9-2859DA3D15AD}" destId="{D9CD11F5-BEA1-4692-9832-C733CFC5524C}" srcOrd="2" destOrd="0" parTransId="{4FB86C08-1387-43FF-873C-D0EF0A9BA0BB}" sibTransId="{70DBD250-12F3-4630-96A7-3D58D8174B1A}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  <dgm:cxn modelId="{D214593D-C662-404A-95E5-DBBC39070E81}" type="presParOf" srcId="{4D769AF8-BDC1-4642-A794-F25193543352}" destId="{F76F7CB7-681C-4117-99BE-D1948DB42264}" srcOrd="3" destOrd="0" presId="urn:microsoft.com/office/officeart/2018/2/layout/IconVerticalSolidList"/>
    <dgm:cxn modelId="{1E739FE6-5459-41A3-9B9B-30287ECE3C4D}" type="presParOf" srcId="{4D769AF8-BDC1-4642-A794-F25193543352}" destId="{71E5C464-7D3A-4FE2-9757-A7941E5CF9EE}" srcOrd="4" destOrd="0" presId="urn:microsoft.com/office/officeart/2018/2/layout/IconVerticalSolidList"/>
    <dgm:cxn modelId="{EFBAC1DF-731C-4DED-B699-455BF4E9BFCE}" type="presParOf" srcId="{71E5C464-7D3A-4FE2-9757-A7941E5CF9EE}" destId="{CBECEED3-8D3D-42C4-AD8F-1474886767DF}" srcOrd="0" destOrd="0" presId="urn:microsoft.com/office/officeart/2018/2/layout/IconVerticalSolidList"/>
    <dgm:cxn modelId="{884474FD-9D25-4E33-A232-E87C9EB6B7B0}" type="presParOf" srcId="{71E5C464-7D3A-4FE2-9757-A7941E5CF9EE}" destId="{5E327C7D-CE7F-4743-A62D-FA8CE804D107}" srcOrd="1" destOrd="0" presId="urn:microsoft.com/office/officeart/2018/2/layout/IconVerticalSolidList"/>
    <dgm:cxn modelId="{72AE88A4-08A2-4398-94DE-3E0795A5D50D}" type="presParOf" srcId="{71E5C464-7D3A-4FE2-9757-A7941E5CF9EE}" destId="{985F3AD2-7CAF-40F8-929D-72E69374477F}" srcOrd="2" destOrd="0" presId="urn:microsoft.com/office/officeart/2018/2/layout/IconVerticalSolidList"/>
    <dgm:cxn modelId="{5F6B0577-9401-4C5B-A7E7-20C032E5D8ED}" type="presParOf" srcId="{71E5C464-7D3A-4FE2-9757-A7941E5CF9EE}" destId="{4D495B58-600E-43A1-86C3-CAF1C81ECE4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0" i="0" dirty="0">
              <a:solidFill>
                <a:schemeClr val="bg1"/>
              </a:solidFill>
            </a:rPr>
            <a:t>Sponsor: Department of Agriculture</a:t>
          </a:r>
          <a:endParaRPr lang="en-US" sz="24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D9CD11F5-BEA1-4692-9832-C733CFC552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solidFill>
                <a:schemeClr val="bg1"/>
              </a:solidFill>
            </a:rPr>
            <a:t>No clear way to determine how much it will be used for grant activity</a:t>
          </a:r>
        </a:p>
      </dgm:t>
    </dgm:pt>
    <dgm:pt modelId="{4FB86C08-1387-43FF-873C-D0EF0A9BA0BB}" type="parTrans" cxnId="{2A7C08BF-94C3-4A69-BCF5-CA565CA31651}">
      <dgm:prSet/>
      <dgm:spPr/>
      <dgm:t>
        <a:bodyPr/>
        <a:lstStyle/>
        <a:p>
          <a:endParaRPr lang="en-US"/>
        </a:p>
      </dgm:t>
    </dgm:pt>
    <dgm:pt modelId="{70DBD250-12F3-4630-96A7-3D58D8174B1A}" type="sibTrans" cxnId="{2A7C08BF-94C3-4A69-BCF5-CA565CA31651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dirty="0">
              <a:solidFill>
                <a:schemeClr val="bg1"/>
              </a:solidFill>
            </a:rPr>
            <a:t>PI wants to purchase new monitor for home computer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3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3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3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3">
        <dgm:presLayoutVars>
          <dgm:chMax val="0"/>
          <dgm:chPref val="0"/>
        </dgm:presLayoutVars>
      </dgm:prSet>
      <dgm:spPr/>
    </dgm:pt>
    <dgm:pt modelId="{F76F7CB7-681C-4117-99BE-D1948DB42264}" type="pres">
      <dgm:prSet presAssocID="{F0536495-1CCD-4FFF-BA01-BCC13A5E3193}" presName="sibTrans" presStyleCnt="0"/>
      <dgm:spPr/>
    </dgm:pt>
    <dgm:pt modelId="{71E5C464-7D3A-4FE2-9757-A7941E5CF9EE}" type="pres">
      <dgm:prSet presAssocID="{D9CD11F5-BEA1-4692-9832-C733CFC5524C}" presName="compNode" presStyleCnt="0"/>
      <dgm:spPr/>
    </dgm:pt>
    <dgm:pt modelId="{CBECEED3-8D3D-42C4-AD8F-1474886767DF}" type="pres">
      <dgm:prSet presAssocID="{D9CD11F5-BEA1-4692-9832-C733CFC5524C}" presName="bgRect" presStyleLbl="bgShp" presStyleIdx="2" presStyleCnt="3"/>
      <dgm:spPr>
        <a:solidFill>
          <a:schemeClr val="tx1"/>
        </a:solidFill>
      </dgm:spPr>
    </dgm:pt>
    <dgm:pt modelId="{5E327C7D-CE7F-4743-A62D-FA8CE804D107}" type="pres">
      <dgm:prSet presAssocID="{D9CD11F5-BEA1-4692-9832-C733CFC5524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 33% with solid fill"/>
        </a:ext>
      </dgm:extLst>
    </dgm:pt>
    <dgm:pt modelId="{985F3AD2-7CAF-40F8-929D-72E69374477F}" type="pres">
      <dgm:prSet presAssocID="{D9CD11F5-BEA1-4692-9832-C733CFC5524C}" presName="spaceRect" presStyleCnt="0"/>
      <dgm:spPr/>
    </dgm:pt>
    <dgm:pt modelId="{4D495B58-600E-43A1-86C3-CAF1C81ECE40}" type="pres">
      <dgm:prSet presAssocID="{D9CD11F5-BEA1-4692-9832-C733CFC5524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A7ACE53A-3D8D-4CB7-84E6-A502E929FF1C}" type="presOf" srcId="{D9CD11F5-BEA1-4692-9832-C733CFC5524C}" destId="{4D495B58-600E-43A1-86C3-CAF1C81ECE40}" srcOrd="0" destOrd="0" presId="urn:microsoft.com/office/officeart/2018/2/layout/IconVerticalSolidList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2A7C08BF-94C3-4A69-BCF5-CA565CA31651}" srcId="{515AB416-6726-4E83-87A9-2859DA3D15AD}" destId="{D9CD11F5-BEA1-4692-9832-C733CFC5524C}" srcOrd="2" destOrd="0" parTransId="{4FB86C08-1387-43FF-873C-D0EF0A9BA0BB}" sibTransId="{70DBD250-12F3-4630-96A7-3D58D8174B1A}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  <dgm:cxn modelId="{D214593D-C662-404A-95E5-DBBC39070E81}" type="presParOf" srcId="{4D769AF8-BDC1-4642-A794-F25193543352}" destId="{F76F7CB7-681C-4117-99BE-D1948DB42264}" srcOrd="3" destOrd="0" presId="urn:microsoft.com/office/officeart/2018/2/layout/IconVerticalSolidList"/>
    <dgm:cxn modelId="{1E739FE6-5459-41A3-9B9B-30287ECE3C4D}" type="presParOf" srcId="{4D769AF8-BDC1-4642-A794-F25193543352}" destId="{71E5C464-7D3A-4FE2-9757-A7941E5CF9EE}" srcOrd="4" destOrd="0" presId="urn:microsoft.com/office/officeart/2018/2/layout/IconVerticalSolidList"/>
    <dgm:cxn modelId="{EFBAC1DF-731C-4DED-B699-455BF4E9BFCE}" type="presParOf" srcId="{71E5C464-7D3A-4FE2-9757-A7941E5CF9EE}" destId="{CBECEED3-8D3D-42C4-AD8F-1474886767DF}" srcOrd="0" destOrd="0" presId="urn:microsoft.com/office/officeart/2018/2/layout/IconVerticalSolidList"/>
    <dgm:cxn modelId="{884474FD-9D25-4E33-A232-E87C9EB6B7B0}" type="presParOf" srcId="{71E5C464-7D3A-4FE2-9757-A7941E5CF9EE}" destId="{5E327C7D-CE7F-4743-A62D-FA8CE804D107}" srcOrd="1" destOrd="0" presId="urn:microsoft.com/office/officeart/2018/2/layout/IconVerticalSolidList"/>
    <dgm:cxn modelId="{72AE88A4-08A2-4398-94DE-3E0795A5D50D}" type="presParOf" srcId="{71E5C464-7D3A-4FE2-9757-A7941E5CF9EE}" destId="{985F3AD2-7CAF-40F8-929D-72E69374477F}" srcOrd="2" destOrd="0" presId="urn:microsoft.com/office/officeart/2018/2/layout/IconVerticalSolidList"/>
    <dgm:cxn modelId="{5F6B0577-9401-4C5B-A7E7-20C032E5D8ED}" type="presParOf" srcId="{71E5C464-7D3A-4FE2-9757-A7941E5CF9EE}" destId="{4D495B58-600E-43A1-86C3-CAF1C81ECE4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15AB416-6726-4E83-87A9-2859DA3D15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DB41C4-CA48-4CCE-8252-6B136A7551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0" i="0" dirty="0">
              <a:solidFill>
                <a:schemeClr val="bg1"/>
              </a:solidFill>
            </a:rPr>
            <a:t>Sponsor: National Institutes of Health (NIH)</a:t>
          </a:r>
          <a:endParaRPr lang="en-US" sz="2400" dirty="0">
            <a:solidFill>
              <a:schemeClr val="bg1"/>
            </a:solidFill>
          </a:endParaRPr>
        </a:p>
      </dgm:t>
    </dgm:pt>
    <dgm:pt modelId="{E84F6B53-7E4C-48AF-B672-AD52D7CFB22E}" type="parTrans" cxnId="{B06EBF1B-70F2-4423-B04B-C319CEDEE844}">
      <dgm:prSet/>
      <dgm:spPr/>
      <dgm:t>
        <a:bodyPr/>
        <a:lstStyle/>
        <a:p>
          <a:endParaRPr lang="en-US"/>
        </a:p>
      </dgm:t>
    </dgm:pt>
    <dgm:pt modelId="{B8A6478B-6777-49BA-920C-528570A8FE66}" type="sibTrans" cxnId="{B06EBF1B-70F2-4423-B04B-C319CEDEE844}">
      <dgm:prSet/>
      <dgm:spPr/>
      <dgm:t>
        <a:bodyPr/>
        <a:lstStyle/>
        <a:p>
          <a:endParaRPr lang="en-US"/>
        </a:p>
      </dgm:t>
    </dgm:pt>
    <dgm:pt modelId="{D9CD11F5-BEA1-4692-9832-C733CFC552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chemeClr val="bg1"/>
              </a:solidFill>
            </a:rPr>
            <a:t>Studying </a:t>
          </a:r>
          <a:r>
            <a:rPr lang="en-US" sz="2400" b="0" i="0" dirty="0">
              <a:solidFill>
                <a:schemeClr val="bg1"/>
              </a:solidFill>
            </a:rPr>
            <a:t>red wine consumption and cardiovascular health</a:t>
          </a:r>
          <a:endParaRPr lang="en-US" sz="2400" dirty="0">
            <a:solidFill>
              <a:schemeClr val="bg1"/>
            </a:solidFill>
          </a:endParaRPr>
        </a:p>
      </dgm:t>
    </dgm:pt>
    <dgm:pt modelId="{4FB86C08-1387-43FF-873C-D0EF0A9BA0BB}" type="parTrans" cxnId="{2A7C08BF-94C3-4A69-BCF5-CA565CA31651}">
      <dgm:prSet/>
      <dgm:spPr/>
      <dgm:t>
        <a:bodyPr/>
        <a:lstStyle/>
        <a:p>
          <a:endParaRPr lang="en-US"/>
        </a:p>
      </dgm:t>
    </dgm:pt>
    <dgm:pt modelId="{70DBD250-12F3-4630-96A7-3D58D8174B1A}" type="sibTrans" cxnId="{2A7C08BF-94C3-4A69-BCF5-CA565CA31651}">
      <dgm:prSet/>
      <dgm:spPr/>
      <dgm:t>
        <a:bodyPr/>
        <a:lstStyle/>
        <a:p>
          <a:endParaRPr lang="en-US"/>
        </a:p>
      </dgm:t>
    </dgm:pt>
    <dgm:pt modelId="{3F517677-0F67-4D32-90A3-1093B7535C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solidFill>
                <a:schemeClr val="bg1"/>
              </a:solidFill>
            </a:rPr>
            <a:t>Wine is included in the budget</a:t>
          </a:r>
        </a:p>
      </dgm:t>
    </dgm:pt>
    <dgm:pt modelId="{4EF422DF-3251-4D7E-A7BF-2904E5E4FBDF}" type="parTrans" cxnId="{840338C7-4348-4FA1-8D57-315F97BD8F08}">
      <dgm:prSet/>
      <dgm:spPr/>
      <dgm:t>
        <a:bodyPr/>
        <a:lstStyle/>
        <a:p>
          <a:endParaRPr lang="en-US"/>
        </a:p>
      </dgm:t>
    </dgm:pt>
    <dgm:pt modelId="{F0536495-1CCD-4FFF-BA01-BCC13A5E3193}" type="sibTrans" cxnId="{840338C7-4348-4FA1-8D57-315F97BD8F08}">
      <dgm:prSet/>
      <dgm:spPr/>
      <dgm:t>
        <a:bodyPr/>
        <a:lstStyle/>
        <a:p>
          <a:endParaRPr lang="en-US"/>
        </a:p>
      </dgm:t>
    </dgm:pt>
    <dgm:pt modelId="{4D769AF8-BDC1-4642-A794-F25193543352}" type="pres">
      <dgm:prSet presAssocID="{515AB416-6726-4E83-87A9-2859DA3D15AD}" presName="root" presStyleCnt="0">
        <dgm:presLayoutVars>
          <dgm:dir/>
          <dgm:resizeHandles val="exact"/>
        </dgm:presLayoutVars>
      </dgm:prSet>
      <dgm:spPr/>
    </dgm:pt>
    <dgm:pt modelId="{D32EE2D1-5AE1-46C0-A2B5-99CB7D571729}" type="pres">
      <dgm:prSet presAssocID="{3CDB41C4-CA48-4CCE-8252-6B136A755133}" presName="compNode" presStyleCnt="0"/>
      <dgm:spPr/>
    </dgm:pt>
    <dgm:pt modelId="{04AA6698-294A-4B28-A935-5F2815A80CD8}" type="pres">
      <dgm:prSet presAssocID="{3CDB41C4-CA48-4CCE-8252-6B136A755133}" presName="bgRect" presStyleLbl="bgShp" presStyleIdx="0" presStyleCnt="3"/>
      <dgm:spPr>
        <a:solidFill>
          <a:schemeClr val="tx1"/>
        </a:solidFill>
      </dgm:spPr>
    </dgm:pt>
    <dgm:pt modelId="{CA45F04B-15D1-4647-827F-7ED31186EB0D}" type="pres">
      <dgm:prSet presAssocID="{3CDB41C4-CA48-4CCE-8252-6B136A75513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8384B339-120A-467F-B386-ABAC0297674B}" type="pres">
      <dgm:prSet presAssocID="{3CDB41C4-CA48-4CCE-8252-6B136A755133}" presName="spaceRect" presStyleCnt="0"/>
      <dgm:spPr/>
    </dgm:pt>
    <dgm:pt modelId="{B6F5E49C-C3D1-46D3-AFA7-10003C6233FA}" type="pres">
      <dgm:prSet presAssocID="{3CDB41C4-CA48-4CCE-8252-6B136A755133}" presName="parTx" presStyleLbl="revTx" presStyleIdx="0" presStyleCnt="3" custScaleX="102225">
        <dgm:presLayoutVars>
          <dgm:chMax val="0"/>
          <dgm:chPref val="0"/>
        </dgm:presLayoutVars>
      </dgm:prSet>
      <dgm:spPr/>
    </dgm:pt>
    <dgm:pt modelId="{1BB4B4B4-6A49-4906-8C39-4F0E0CAB3F11}" type="pres">
      <dgm:prSet presAssocID="{B8A6478B-6777-49BA-920C-528570A8FE66}" presName="sibTrans" presStyleCnt="0"/>
      <dgm:spPr/>
    </dgm:pt>
    <dgm:pt modelId="{C1D29504-8ACF-473A-897E-3EFE4CC07B5F}" type="pres">
      <dgm:prSet presAssocID="{3F517677-0F67-4D32-90A3-1093B7535CE6}" presName="compNode" presStyleCnt="0"/>
      <dgm:spPr/>
    </dgm:pt>
    <dgm:pt modelId="{F794B155-20EB-4DB2-B5A5-78747D33E647}" type="pres">
      <dgm:prSet presAssocID="{3F517677-0F67-4D32-90A3-1093B7535CE6}" presName="bgRect" presStyleLbl="bgShp" presStyleIdx="1" presStyleCnt="3"/>
      <dgm:spPr>
        <a:solidFill>
          <a:schemeClr val="tx1"/>
        </a:solidFill>
      </dgm:spPr>
    </dgm:pt>
    <dgm:pt modelId="{AC90D7C5-5FF6-4C71-9411-2AB800A8EACA}" type="pres">
      <dgm:prSet presAssocID="{3F517677-0F67-4D32-90A3-1093B7535CE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ine"/>
        </a:ext>
      </dgm:extLst>
    </dgm:pt>
    <dgm:pt modelId="{4A442FBF-7764-45AC-88D4-6831F0920264}" type="pres">
      <dgm:prSet presAssocID="{3F517677-0F67-4D32-90A3-1093B7535CE6}" presName="spaceRect" presStyleCnt="0"/>
      <dgm:spPr/>
    </dgm:pt>
    <dgm:pt modelId="{260EF75F-7FB1-4F7D-9CED-F6B891792B35}" type="pres">
      <dgm:prSet presAssocID="{3F517677-0F67-4D32-90A3-1093B7535CE6}" presName="parTx" presStyleLbl="revTx" presStyleIdx="1" presStyleCnt="3">
        <dgm:presLayoutVars>
          <dgm:chMax val="0"/>
          <dgm:chPref val="0"/>
        </dgm:presLayoutVars>
      </dgm:prSet>
      <dgm:spPr/>
    </dgm:pt>
    <dgm:pt modelId="{F76F7CB7-681C-4117-99BE-D1948DB42264}" type="pres">
      <dgm:prSet presAssocID="{F0536495-1CCD-4FFF-BA01-BCC13A5E3193}" presName="sibTrans" presStyleCnt="0"/>
      <dgm:spPr/>
    </dgm:pt>
    <dgm:pt modelId="{71E5C464-7D3A-4FE2-9757-A7941E5CF9EE}" type="pres">
      <dgm:prSet presAssocID="{D9CD11F5-BEA1-4692-9832-C733CFC5524C}" presName="compNode" presStyleCnt="0"/>
      <dgm:spPr/>
    </dgm:pt>
    <dgm:pt modelId="{CBECEED3-8D3D-42C4-AD8F-1474886767DF}" type="pres">
      <dgm:prSet presAssocID="{D9CD11F5-BEA1-4692-9832-C733CFC5524C}" presName="bgRect" presStyleLbl="bgShp" presStyleIdx="2" presStyleCnt="3"/>
      <dgm:spPr>
        <a:solidFill>
          <a:schemeClr val="tx1"/>
        </a:solidFill>
      </dgm:spPr>
    </dgm:pt>
    <dgm:pt modelId="{5E327C7D-CE7F-4743-A62D-FA8CE804D107}" type="pres">
      <dgm:prSet presAssocID="{D9CD11F5-BEA1-4692-9832-C733CFC5524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rt organ with solid fill"/>
        </a:ext>
      </dgm:extLst>
    </dgm:pt>
    <dgm:pt modelId="{985F3AD2-7CAF-40F8-929D-72E69374477F}" type="pres">
      <dgm:prSet presAssocID="{D9CD11F5-BEA1-4692-9832-C733CFC5524C}" presName="spaceRect" presStyleCnt="0"/>
      <dgm:spPr/>
    </dgm:pt>
    <dgm:pt modelId="{4D495B58-600E-43A1-86C3-CAF1C81ECE40}" type="pres">
      <dgm:prSet presAssocID="{D9CD11F5-BEA1-4692-9832-C733CFC5524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78B9B0F-46BD-40EB-BA51-61999220596D}" type="presOf" srcId="{515AB416-6726-4E83-87A9-2859DA3D15AD}" destId="{4D769AF8-BDC1-4642-A794-F25193543352}" srcOrd="0" destOrd="0" presId="urn:microsoft.com/office/officeart/2018/2/layout/IconVerticalSolidList"/>
    <dgm:cxn modelId="{B06EBF1B-70F2-4423-B04B-C319CEDEE844}" srcId="{515AB416-6726-4E83-87A9-2859DA3D15AD}" destId="{3CDB41C4-CA48-4CCE-8252-6B136A755133}" srcOrd="0" destOrd="0" parTransId="{E84F6B53-7E4C-48AF-B672-AD52D7CFB22E}" sibTransId="{B8A6478B-6777-49BA-920C-528570A8FE66}"/>
    <dgm:cxn modelId="{A7ACE53A-3D8D-4CB7-84E6-A502E929FF1C}" type="presOf" srcId="{D9CD11F5-BEA1-4692-9832-C733CFC5524C}" destId="{4D495B58-600E-43A1-86C3-CAF1C81ECE40}" srcOrd="0" destOrd="0" presId="urn:microsoft.com/office/officeart/2018/2/layout/IconVerticalSolidList"/>
    <dgm:cxn modelId="{8D05B756-3BA8-4FB5-A12B-9C9C73FB57A1}" type="presOf" srcId="{3F517677-0F67-4D32-90A3-1093B7535CE6}" destId="{260EF75F-7FB1-4F7D-9CED-F6B891792B35}" srcOrd="0" destOrd="0" presId="urn:microsoft.com/office/officeart/2018/2/layout/IconVerticalSolidList"/>
    <dgm:cxn modelId="{46A9D987-995E-429E-AC08-6371862041D6}" type="presOf" srcId="{3CDB41C4-CA48-4CCE-8252-6B136A755133}" destId="{B6F5E49C-C3D1-46D3-AFA7-10003C6233FA}" srcOrd="0" destOrd="0" presId="urn:microsoft.com/office/officeart/2018/2/layout/IconVerticalSolidList"/>
    <dgm:cxn modelId="{2A7C08BF-94C3-4A69-BCF5-CA565CA31651}" srcId="{515AB416-6726-4E83-87A9-2859DA3D15AD}" destId="{D9CD11F5-BEA1-4692-9832-C733CFC5524C}" srcOrd="2" destOrd="0" parTransId="{4FB86C08-1387-43FF-873C-D0EF0A9BA0BB}" sibTransId="{70DBD250-12F3-4630-96A7-3D58D8174B1A}"/>
    <dgm:cxn modelId="{840338C7-4348-4FA1-8D57-315F97BD8F08}" srcId="{515AB416-6726-4E83-87A9-2859DA3D15AD}" destId="{3F517677-0F67-4D32-90A3-1093B7535CE6}" srcOrd="1" destOrd="0" parTransId="{4EF422DF-3251-4D7E-A7BF-2904E5E4FBDF}" sibTransId="{F0536495-1CCD-4FFF-BA01-BCC13A5E3193}"/>
    <dgm:cxn modelId="{DE9B51D6-1801-4DD3-A139-B5302666515E}" type="presParOf" srcId="{4D769AF8-BDC1-4642-A794-F25193543352}" destId="{D32EE2D1-5AE1-46C0-A2B5-99CB7D571729}" srcOrd="0" destOrd="0" presId="urn:microsoft.com/office/officeart/2018/2/layout/IconVerticalSolidList"/>
    <dgm:cxn modelId="{BCBA6369-B53A-417A-82D1-6ABB93CA0CEC}" type="presParOf" srcId="{D32EE2D1-5AE1-46C0-A2B5-99CB7D571729}" destId="{04AA6698-294A-4B28-A935-5F2815A80CD8}" srcOrd="0" destOrd="0" presId="urn:microsoft.com/office/officeart/2018/2/layout/IconVerticalSolidList"/>
    <dgm:cxn modelId="{CD636D4E-0B89-4218-BA9F-F828C710A74D}" type="presParOf" srcId="{D32EE2D1-5AE1-46C0-A2B5-99CB7D571729}" destId="{CA45F04B-15D1-4647-827F-7ED31186EB0D}" srcOrd="1" destOrd="0" presId="urn:microsoft.com/office/officeart/2018/2/layout/IconVerticalSolidList"/>
    <dgm:cxn modelId="{2C17CAFE-96A2-40BE-BAEF-8DEEF5AEF65E}" type="presParOf" srcId="{D32EE2D1-5AE1-46C0-A2B5-99CB7D571729}" destId="{8384B339-120A-467F-B386-ABAC0297674B}" srcOrd="2" destOrd="0" presId="urn:microsoft.com/office/officeart/2018/2/layout/IconVerticalSolidList"/>
    <dgm:cxn modelId="{C7A1B9DA-0152-4F3D-A88B-6A416593B087}" type="presParOf" srcId="{D32EE2D1-5AE1-46C0-A2B5-99CB7D571729}" destId="{B6F5E49C-C3D1-46D3-AFA7-10003C6233FA}" srcOrd="3" destOrd="0" presId="urn:microsoft.com/office/officeart/2018/2/layout/IconVerticalSolidList"/>
    <dgm:cxn modelId="{420155D4-E70C-43EB-89D1-4496C43171DA}" type="presParOf" srcId="{4D769AF8-BDC1-4642-A794-F25193543352}" destId="{1BB4B4B4-6A49-4906-8C39-4F0E0CAB3F11}" srcOrd="1" destOrd="0" presId="urn:microsoft.com/office/officeart/2018/2/layout/IconVerticalSolidList"/>
    <dgm:cxn modelId="{43044F28-7F02-4F2F-9D13-1D38E05277A8}" type="presParOf" srcId="{4D769AF8-BDC1-4642-A794-F25193543352}" destId="{C1D29504-8ACF-473A-897E-3EFE4CC07B5F}" srcOrd="2" destOrd="0" presId="urn:microsoft.com/office/officeart/2018/2/layout/IconVerticalSolidList"/>
    <dgm:cxn modelId="{07467427-520C-4C89-AF9F-6DD72AF768D8}" type="presParOf" srcId="{C1D29504-8ACF-473A-897E-3EFE4CC07B5F}" destId="{F794B155-20EB-4DB2-B5A5-78747D33E647}" srcOrd="0" destOrd="0" presId="urn:microsoft.com/office/officeart/2018/2/layout/IconVerticalSolidList"/>
    <dgm:cxn modelId="{D7D19724-5A86-430D-893D-46EC13A1963C}" type="presParOf" srcId="{C1D29504-8ACF-473A-897E-3EFE4CC07B5F}" destId="{AC90D7C5-5FF6-4C71-9411-2AB800A8EACA}" srcOrd="1" destOrd="0" presId="urn:microsoft.com/office/officeart/2018/2/layout/IconVerticalSolidList"/>
    <dgm:cxn modelId="{BBDC95EA-6460-43FD-A86A-FCF47F4C24FE}" type="presParOf" srcId="{C1D29504-8ACF-473A-897E-3EFE4CC07B5F}" destId="{4A442FBF-7764-45AC-88D4-6831F0920264}" srcOrd="2" destOrd="0" presId="urn:microsoft.com/office/officeart/2018/2/layout/IconVerticalSolidList"/>
    <dgm:cxn modelId="{55308106-5286-4D87-BF22-C36BA181B7D5}" type="presParOf" srcId="{C1D29504-8ACF-473A-897E-3EFE4CC07B5F}" destId="{260EF75F-7FB1-4F7D-9CED-F6B891792B35}" srcOrd="3" destOrd="0" presId="urn:microsoft.com/office/officeart/2018/2/layout/IconVerticalSolidList"/>
    <dgm:cxn modelId="{D214593D-C662-404A-95E5-DBBC39070E81}" type="presParOf" srcId="{4D769AF8-BDC1-4642-A794-F25193543352}" destId="{F76F7CB7-681C-4117-99BE-D1948DB42264}" srcOrd="3" destOrd="0" presId="urn:microsoft.com/office/officeart/2018/2/layout/IconVerticalSolidList"/>
    <dgm:cxn modelId="{1E739FE6-5459-41A3-9B9B-30287ECE3C4D}" type="presParOf" srcId="{4D769AF8-BDC1-4642-A794-F25193543352}" destId="{71E5C464-7D3A-4FE2-9757-A7941E5CF9EE}" srcOrd="4" destOrd="0" presId="urn:microsoft.com/office/officeart/2018/2/layout/IconVerticalSolidList"/>
    <dgm:cxn modelId="{EFBAC1DF-731C-4DED-B699-455BF4E9BFCE}" type="presParOf" srcId="{71E5C464-7D3A-4FE2-9757-A7941E5CF9EE}" destId="{CBECEED3-8D3D-42C4-AD8F-1474886767DF}" srcOrd="0" destOrd="0" presId="urn:microsoft.com/office/officeart/2018/2/layout/IconVerticalSolidList"/>
    <dgm:cxn modelId="{884474FD-9D25-4E33-A232-E87C9EB6B7B0}" type="presParOf" srcId="{71E5C464-7D3A-4FE2-9757-A7941E5CF9EE}" destId="{5E327C7D-CE7F-4743-A62D-FA8CE804D107}" srcOrd="1" destOrd="0" presId="urn:microsoft.com/office/officeart/2018/2/layout/IconVerticalSolidList"/>
    <dgm:cxn modelId="{72AE88A4-08A2-4398-94DE-3E0795A5D50D}" type="presParOf" srcId="{71E5C464-7D3A-4FE2-9757-A7941E5CF9EE}" destId="{985F3AD2-7CAF-40F8-929D-72E69374477F}" srcOrd="2" destOrd="0" presId="urn:microsoft.com/office/officeart/2018/2/layout/IconVerticalSolidList"/>
    <dgm:cxn modelId="{5F6B0577-9401-4C5B-A7E7-20C032E5D8ED}" type="presParOf" srcId="{71E5C464-7D3A-4FE2-9757-A7941E5CF9EE}" destId="{4D495B58-600E-43A1-86C3-CAF1C81ECE4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79788-441F-4B23-9416-978FAB661F6A}">
      <dsp:nvSpPr>
        <dsp:cNvPr id="0" name=""/>
        <dsp:cNvSpPr/>
      </dsp:nvSpPr>
      <dsp:spPr>
        <a:xfrm>
          <a:off x="806248" y="0"/>
          <a:ext cx="8750697" cy="362108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E914AF-D222-4A27-AB47-FE5917DE45A7}">
      <dsp:nvSpPr>
        <dsp:cNvPr id="0" name=""/>
        <dsp:cNvSpPr/>
      </dsp:nvSpPr>
      <dsp:spPr>
        <a:xfrm>
          <a:off x="4524" y="1086326"/>
          <a:ext cx="1978055" cy="1448435"/>
        </a:xfrm>
        <a:prstGeom prst="roundRect">
          <a:avLst/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Proposal development</a:t>
          </a:r>
        </a:p>
      </dsp:txBody>
      <dsp:txXfrm>
        <a:off x="75231" y="1157033"/>
        <a:ext cx="1836641" cy="1307021"/>
      </dsp:txXfrm>
    </dsp:sp>
    <dsp:sp modelId="{D048C0E1-336D-4BD3-8483-52DD9CF06B5F}">
      <dsp:nvSpPr>
        <dsp:cNvPr id="0" name=""/>
        <dsp:cNvSpPr/>
      </dsp:nvSpPr>
      <dsp:spPr>
        <a:xfrm>
          <a:off x="2097117" y="1105909"/>
          <a:ext cx="1978055" cy="1448435"/>
        </a:xfrm>
        <a:prstGeom prst="roundRect">
          <a:avLst/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Proposal submission</a:t>
          </a:r>
        </a:p>
      </dsp:txBody>
      <dsp:txXfrm>
        <a:off x="2167824" y="1176616"/>
        <a:ext cx="1836641" cy="1307021"/>
      </dsp:txXfrm>
    </dsp:sp>
    <dsp:sp modelId="{09FFDD01-8436-451C-824F-3A4E1F2FE004}">
      <dsp:nvSpPr>
        <dsp:cNvPr id="0" name=""/>
        <dsp:cNvSpPr/>
      </dsp:nvSpPr>
      <dsp:spPr>
        <a:xfrm>
          <a:off x="4158441" y="1086326"/>
          <a:ext cx="1978055" cy="1448435"/>
        </a:xfrm>
        <a:prstGeom prst="roundRect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Award acceptance and setup</a:t>
          </a:r>
        </a:p>
      </dsp:txBody>
      <dsp:txXfrm>
        <a:off x="4229148" y="1157033"/>
        <a:ext cx="1836641" cy="1307021"/>
      </dsp:txXfrm>
    </dsp:sp>
    <dsp:sp modelId="{B7BBAE1F-B7A5-4FBD-85C4-B73AD6BB512A}">
      <dsp:nvSpPr>
        <dsp:cNvPr id="0" name=""/>
        <dsp:cNvSpPr/>
      </dsp:nvSpPr>
      <dsp:spPr>
        <a:xfrm>
          <a:off x="6235399" y="1086326"/>
          <a:ext cx="1978055" cy="1448435"/>
        </a:xfrm>
        <a:prstGeom prst="roundRect">
          <a:avLst/>
        </a:prstGeom>
        <a:solidFill>
          <a:srgbClr val="E1641F"/>
        </a:solidFill>
        <a:ln w="88900"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Award management</a:t>
          </a:r>
        </a:p>
      </dsp:txBody>
      <dsp:txXfrm>
        <a:off x="6306106" y="1157033"/>
        <a:ext cx="1836641" cy="1307021"/>
      </dsp:txXfrm>
    </dsp:sp>
    <dsp:sp modelId="{BC5BFAD8-3259-4141-BEBC-41B13A17DD7B}">
      <dsp:nvSpPr>
        <dsp:cNvPr id="0" name=""/>
        <dsp:cNvSpPr/>
      </dsp:nvSpPr>
      <dsp:spPr>
        <a:xfrm>
          <a:off x="8312358" y="1086326"/>
          <a:ext cx="1978055" cy="1448435"/>
        </a:xfrm>
        <a:prstGeom prst="roundRect">
          <a:avLst/>
        </a:prstGeom>
        <a:solidFill>
          <a:schemeClr val="accent5"/>
        </a:solidFill>
        <a:ln w="88900"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Closeout</a:t>
          </a:r>
        </a:p>
      </dsp:txBody>
      <dsp:txXfrm>
        <a:off x="8383065" y="1157033"/>
        <a:ext cx="1836641" cy="130702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523160"/>
          <a:ext cx="4312508" cy="96583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292165" y="740473"/>
          <a:ext cx="531209" cy="531209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1115539" y="523160"/>
          <a:ext cx="3196968" cy="96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18" tIns="102218" rIns="102218" bIns="10221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>
              <a:solidFill>
                <a:schemeClr val="bg1"/>
              </a:solidFill>
            </a:rPr>
            <a:t>What is the overspent amount?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1115539" y="523160"/>
        <a:ext cx="3196968" cy="965835"/>
      </dsp:txXfrm>
    </dsp:sp>
    <dsp:sp modelId="{F794B155-20EB-4DB2-B5A5-78747D33E647}">
      <dsp:nvSpPr>
        <dsp:cNvPr id="0" name=""/>
        <dsp:cNvSpPr/>
      </dsp:nvSpPr>
      <dsp:spPr>
        <a:xfrm>
          <a:off x="0" y="1730454"/>
          <a:ext cx="4312508" cy="965835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292165" y="1947767"/>
          <a:ext cx="531209" cy="531209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1115539" y="1730454"/>
          <a:ext cx="3196968" cy="96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218" tIns="102218" rIns="102218" bIns="10221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How much direct needs to be moved off?</a:t>
          </a:r>
        </a:p>
      </dsp:txBody>
      <dsp:txXfrm>
        <a:off x="1115539" y="1730454"/>
        <a:ext cx="3196968" cy="96583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359865"/>
          <a:ext cx="6074071" cy="664367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200971" y="509348"/>
          <a:ext cx="365402" cy="365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767344" y="359865"/>
          <a:ext cx="5306727" cy="664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312" tIns="70312" rIns="70312" bIns="7031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>
              <a:solidFill>
                <a:schemeClr val="bg1"/>
              </a:solidFill>
            </a:rPr>
            <a:t>What is the overspent amount?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767344" y="359865"/>
        <a:ext cx="5306727" cy="664367"/>
      </dsp:txXfrm>
    </dsp:sp>
    <dsp:sp modelId="{F794B155-20EB-4DB2-B5A5-78747D33E647}">
      <dsp:nvSpPr>
        <dsp:cNvPr id="0" name=""/>
        <dsp:cNvSpPr/>
      </dsp:nvSpPr>
      <dsp:spPr>
        <a:xfrm>
          <a:off x="0" y="1190325"/>
          <a:ext cx="6074071" cy="664367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200971" y="1339808"/>
          <a:ext cx="365402" cy="365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767344" y="1190325"/>
          <a:ext cx="5306727" cy="664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312" tIns="70312" rIns="70312" bIns="7031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How much direct needs to be moved off?</a:t>
          </a:r>
        </a:p>
      </dsp:txBody>
      <dsp:txXfrm>
        <a:off x="767344" y="1190325"/>
        <a:ext cx="5306727" cy="66436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487560"/>
          <a:ext cx="4312508" cy="90011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272284" y="690086"/>
          <a:ext cx="495061" cy="495061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1039629" y="487560"/>
          <a:ext cx="3272878" cy="900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62" tIns="95262" rIns="95262" bIns="9526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>
              <a:solidFill>
                <a:schemeClr val="bg1"/>
              </a:solidFill>
            </a:rPr>
            <a:t>What is the overspent amount?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1039629" y="487560"/>
        <a:ext cx="3272878" cy="900112"/>
      </dsp:txXfrm>
    </dsp:sp>
    <dsp:sp modelId="{F794B155-20EB-4DB2-B5A5-78747D33E647}">
      <dsp:nvSpPr>
        <dsp:cNvPr id="0" name=""/>
        <dsp:cNvSpPr/>
      </dsp:nvSpPr>
      <dsp:spPr>
        <a:xfrm>
          <a:off x="0" y="1612701"/>
          <a:ext cx="4312508" cy="90011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272284" y="1815226"/>
          <a:ext cx="495061" cy="495061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1039629" y="1612701"/>
          <a:ext cx="3272878" cy="900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62" tIns="95262" rIns="95262" bIns="9526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How much direct needs to be moved off?</a:t>
          </a:r>
        </a:p>
      </dsp:txBody>
      <dsp:txXfrm>
        <a:off x="1039629" y="1612701"/>
        <a:ext cx="3272878" cy="90011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1548"/>
          <a:ext cx="3985191" cy="70232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212452" y="159571"/>
          <a:ext cx="386655" cy="3862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811561" y="1548"/>
          <a:ext cx="3161131" cy="724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52" tIns="76652" rIns="76652" bIns="7665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>
              <a:solidFill>
                <a:schemeClr val="bg1"/>
              </a:solidFill>
            </a:rPr>
            <a:t>What is the grant benefit rate for FY25?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811561" y="1548"/>
        <a:ext cx="3161131" cy="724270"/>
      </dsp:txXfrm>
    </dsp:sp>
    <dsp:sp modelId="{F794B155-20EB-4DB2-B5A5-78747D33E647}">
      <dsp:nvSpPr>
        <dsp:cNvPr id="0" name=""/>
        <dsp:cNvSpPr/>
      </dsp:nvSpPr>
      <dsp:spPr>
        <a:xfrm>
          <a:off x="0" y="906887"/>
          <a:ext cx="3985191" cy="70232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212452" y="1064910"/>
          <a:ext cx="386655" cy="3862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811561" y="906887"/>
          <a:ext cx="3161131" cy="724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52" tIns="76652" rIns="76652" bIns="7665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What is the FICA rate for Sally Grant? </a:t>
          </a:r>
        </a:p>
      </dsp:txBody>
      <dsp:txXfrm>
        <a:off x="811561" y="906887"/>
        <a:ext cx="3161131" cy="724270"/>
      </dsp:txXfrm>
    </dsp:sp>
    <dsp:sp modelId="{EC6D51B6-5A99-40CC-81C8-6BB1D505D9E0}">
      <dsp:nvSpPr>
        <dsp:cNvPr id="0" name=""/>
        <dsp:cNvSpPr/>
      </dsp:nvSpPr>
      <dsp:spPr>
        <a:xfrm>
          <a:off x="0" y="1812226"/>
          <a:ext cx="3985191" cy="70232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EC637B-E741-465D-82F6-E0642E35E539}">
      <dsp:nvSpPr>
        <dsp:cNvPr id="0" name=""/>
        <dsp:cNvSpPr/>
      </dsp:nvSpPr>
      <dsp:spPr>
        <a:xfrm>
          <a:off x="212452" y="1970248"/>
          <a:ext cx="386655" cy="38627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9D5A3-31CA-49EB-899A-642E9CB978DE}">
      <dsp:nvSpPr>
        <dsp:cNvPr id="0" name=""/>
        <dsp:cNvSpPr/>
      </dsp:nvSpPr>
      <dsp:spPr>
        <a:xfrm>
          <a:off x="811561" y="1812226"/>
          <a:ext cx="3161131" cy="724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52" tIns="76652" rIns="76652" bIns="7665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</a:rPr>
            <a:t>How much direct salary needs to be moved?</a:t>
          </a:r>
        </a:p>
      </dsp:txBody>
      <dsp:txXfrm>
        <a:off x="811561" y="1812226"/>
        <a:ext cx="3161131" cy="72427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1548"/>
          <a:ext cx="3985191" cy="70232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212452" y="159571"/>
          <a:ext cx="386655" cy="3862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811561" y="1548"/>
          <a:ext cx="3161131" cy="724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52" tIns="76652" rIns="76652" bIns="7665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>
              <a:solidFill>
                <a:schemeClr val="bg1"/>
              </a:solidFill>
            </a:rPr>
            <a:t>What is the grant benefit rate for FY25?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811561" y="1548"/>
        <a:ext cx="3161131" cy="724270"/>
      </dsp:txXfrm>
    </dsp:sp>
    <dsp:sp modelId="{F794B155-20EB-4DB2-B5A5-78747D33E647}">
      <dsp:nvSpPr>
        <dsp:cNvPr id="0" name=""/>
        <dsp:cNvSpPr/>
      </dsp:nvSpPr>
      <dsp:spPr>
        <a:xfrm>
          <a:off x="0" y="906887"/>
          <a:ext cx="3985191" cy="70232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212452" y="1064910"/>
          <a:ext cx="386655" cy="3862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811561" y="906887"/>
          <a:ext cx="3161131" cy="724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52" tIns="76652" rIns="76652" bIns="7665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What is the FICA rate for Sally Grant? </a:t>
          </a:r>
        </a:p>
      </dsp:txBody>
      <dsp:txXfrm>
        <a:off x="811561" y="906887"/>
        <a:ext cx="3161131" cy="724270"/>
      </dsp:txXfrm>
    </dsp:sp>
    <dsp:sp modelId="{EC6D51B6-5A99-40CC-81C8-6BB1D505D9E0}">
      <dsp:nvSpPr>
        <dsp:cNvPr id="0" name=""/>
        <dsp:cNvSpPr/>
      </dsp:nvSpPr>
      <dsp:spPr>
        <a:xfrm>
          <a:off x="0" y="1812226"/>
          <a:ext cx="3985191" cy="70232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EC637B-E741-465D-82F6-E0642E35E539}">
      <dsp:nvSpPr>
        <dsp:cNvPr id="0" name=""/>
        <dsp:cNvSpPr/>
      </dsp:nvSpPr>
      <dsp:spPr>
        <a:xfrm>
          <a:off x="212452" y="1970248"/>
          <a:ext cx="386655" cy="386277"/>
        </a:xfrm>
        <a:prstGeom prst="rect">
          <a:avLst/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9D5A3-31CA-49EB-899A-642E9CB978DE}">
      <dsp:nvSpPr>
        <dsp:cNvPr id="0" name=""/>
        <dsp:cNvSpPr/>
      </dsp:nvSpPr>
      <dsp:spPr>
        <a:xfrm>
          <a:off x="811561" y="1812226"/>
          <a:ext cx="3161131" cy="724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52" tIns="76652" rIns="76652" bIns="7665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</a:rPr>
            <a:t>How much direct salary needs to be moved?</a:t>
          </a:r>
        </a:p>
      </dsp:txBody>
      <dsp:txXfrm>
        <a:off x="811561" y="1812226"/>
        <a:ext cx="3161131" cy="7242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7680C-9DA1-499D-8107-B9842BB0E544}">
      <dsp:nvSpPr>
        <dsp:cNvPr id="0" name=""/>
        <dsp:cNvSpPr/>
      </dsp:nvSpPr>
      <dsp:spPr>
        <a:xfrm>
          <a:off x="0" y="476706"/>
          <a:ext cx="4952878" cy="1430118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C4B07C-1F1B-455C-9D06-D4C6E1171D8A}">
      <dsp:nvSpPr>
        <dsp:cNvPr id="0" name=""/>
        <dsp:cNvSpPr/>
      </dsp:nvSpPr>
      <dsp:spPr>
        <a:xfrm>
          <a:off x="432610" y="798482"/>
          <a:ext cx="786565" cy="7865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1F0BA7-1F84-4333-BC46-718D066F74BD}">
      <dsp:nvSpPr>
        <dsp:cNvPr id="0" name=""/>
        <dsp:cNvSpPr/>
      </dsp:nvSpPr>
      <dsp:spPr>
        <a:xfrm>
          <a:off x="1651787" y="476706"/>
          <a:ext cx="3301091" cy="1430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354" tIns="151354" rIns="151354" bIns="15135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>
              <a:solidFill>
                <a:schemeClr val="bg1"/>
              </a:solidFill>
            </a:rPr>
            <a:t>If a cost does not meet each of the rules of allowability, it is an unallowable cost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1651787" y="476706"/>
        <a:ext cx="3301091" cy="1430118"/>
      </dsp:txXfrm>
    </dsp:sp>
    <dsp:sp modelId="{61DF3469-6B7F-4045-A35D-5574EBD60672}">
      <dsp:nvSpPr>
        <dsp:cNvPr id="0" name=""/>
        <dsp:cNvSpPr/>
      </dsp:nvSpPr>
      <dsp:spPr>
        <a:xfrm>
          <a:off x="0" y="2216039"/>
          <a:ext cx="4952878" cy="1430118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A9D79C-0D14-44D8-BA19-32852861E93C}">
      <dsp:nvSpPr>
        <dsp:cNvPr id="0" name=""/>
        <dsp:cNvSpPr/>
      </dsp:nvSpPr>
      <dsp:spPr>
        <a:xfrm>
          <a:off x="432610" y="2537816"/>
          <a:ext cx="786565" cy="7865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0DDA7-036D-4396-95B8-9E91479D2566}">
      <dsp:nvSpPr>
        <dsp:cNvPr id="0" name=""/>
        <dsp:cNvSpPr/>
      </dsp:nvSpPr>
      <dsp:spPr>
        <a:xfrm>
          <a:off x="1651787" y="2216039"/>
          <a:ext cx="3301091" cy="1430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354" tIns="151354" rIns="151354" bIns="15135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>
              <a:solidFill>
                <a:schemeClr val="bg1"/>
              </a:solidFill>
            </a:rPr>
            <a:t>The University has the responsibility to identify unallowable costs and exclude them from any project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1651787" y="2216039"/>
        <a:ext cx="3301091" cy="14301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607164"/>
          <a:ext cx="4952878" cy="1120919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339078" y="859371"/>
          <a:ext cx="616505" cy="6165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1294661" y="607164"/>
          <a:ext cx="3658217" cy="1120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31" tIns="118631" rIns="118631" bIns="1186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>
              <a:solidFill>
                <a:schemeClr val="bg1"/>
              </a:solidFill>
            </a:rPr>
            <a:t>Allowable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1294661" y="607164"/>
        <a:ext cx="3658217" cy="1120919"/>
      </dsp:txXfrm>
    </dsp:sp>
    <dsp:sp modelId="{F794B155-20EB-4DB2-B5A5-78747D33E647}">
      <dsp:nvSpPr>
        <dsp:cNvPr id="0" name=""/>
        <dsp:cNvSpPr/>
      </dsp:nvSpPr>
      <dsp:spPr>
        <a:xfrm>
          <a:off x="0" y="1972096"/>
          <a:ext cx="4952878" cy="1120919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339078" y="2260520"/>
          <a:ext cx="616505" cy="6165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1294661" y="2008313"/>
          <a:ext cx="3658217" cy="1120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31" tIns="118631" rIns="118631" bIns="11863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It depends</a:t>
          </a:r>
        </a:p>
      </dsp:txBody>
      <dsp:txXfrm>
        <a:off x="1294661" y="2008313"/>
        <a:ext cx="3658217" cy="11209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607164"/>
          <a:ext cx="4952878" cy="1120919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339078" y="859371"/>
          <a:ext cx="616505" cy="6165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1294661" y="607164"/>
          <a:ext cx="3658217" cy="1120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31" tIns="118631" rIns="118631" bIns="1186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>
              <a:solidFill>
                <a:schemeClr val="bg1"/>
              </a:solidFill>
            </a:rPr>
            <a:t>Unallowable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1294661" y="607164"/>
        <a:ext cx="3658217" cy="1120919"/>
      </dsp:txXfrm>
    </dsp:sp>
    <dsp:sp modelId="{F794B155-20EB-4DB2-B5A5-78747D33E647}">
      <dsp:nvSpPr>
        <dsp:cNvPr id="0" name=""/>
        <dsp:cNvSpPr/>
      </dsp:nvSpPr>
      <dsp:spPr>
        <a:xfrm>
          <a:off x="0" y="2008313"/>
          <a:ext cx="4952878" cy="1120919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339078" y="2260520"/>
          <a:ext cx="616505" cy="6165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1294661" y="2008313"/>
          <a:ext cx="3658217" cy="1120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31" tIns="118631" rIns="118631" bIns="11863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Just here for the answer</a:t>
          </a:r>
        </a:p>
      </dsp:txBody>
      <dsp:txXfrm>
        <a:off x="1294661" y="2008313"/>
        <a:ext cx="3658217" cy="11209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3732"/>
          <a:ext cx="4952878" cy="1098826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332395" y="250968"/>
          <a:ext cx="604945" cy="6043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1269735" y="3732"/>
          <a:ext cx="3496890" cy="1099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06" tIns="116406" rIns="116406" bIns="11640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>
              <a:solidFill>
                <a:schemeClr val="bg1"/>
              </a:solidFill>
            </a:rPr>
            <a:t>Sponsor: National Science Foundation (NSF)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1269735" y="3732"/>
        <a:ext cx="3496890" cy="1099900"/>
      </dsp:txXfrm>
    </dsp:sp>
    <dsp:sp modelId="{F794B155-20EB-4DB2-B5A5-78747D33E647}">
      <dsp:nvSpPr>
        <dsp:cNvPr id="0" name=""/>
        <dsp:cNvSpPr/>
      </dsp:nvSpPr>
      <dsp:spPr>
        <a:xfrm>
          <a:off x="0" y="1318248"/>
          <a:ext cx="4952878" cy="1098826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332395" y="1565484"/>
          <a:ext cx="604945" cy="6043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1269735" y="1318248"/>
          <a:ext cx="3496890" cy="1099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06" tIns="116406" rIns="116406" bIns="11640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Equipment is included in the budget</a:t>
          </a:r>
        </a:p>
      </dsp:txBody>
      <dsp:txXfrm>
        <a:off x="1269735" y="1318248"/>
        <a:ext cx="3496890" cy="1099900"/>
      </dsp:txXfrm>
    </dsp:sp>
    <dsp:sp modelId="{CBECEED3-8D3D-42C4-AD8F-1474886767DF}">
      <dsp:nvSpPr>
        <dsp:cNvPr id="0" name=""/>
        <dsp:cNvSpPr/>
      </dsp:nvSpPr>
      <dsp:spPr>
        <a:xfrm>
          <a:off x="0" y="2632763"/>
          <a:ext cx="4952878" cy="1098826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27C7D-CE7F-4743-A62D-FA8CE804D107}">
      <dsp:nvSpPr>
        <dsp:cNvPr id="0" name=""/>
        <dsp:cNvSpPr/>
      </dsp:nvSpPr>
      <dsp:spPr>
        <a:xfrm>
          <a:off x="332719" y="2879999"/>
          <a:ext cx="604945" cy="6043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95B58-600E-43A1-86C3-CAF1C81ECE40}">
      <dsp:nvSpPr>
        <dsp:cNvPr id="0" name=""/>
        <dsp:cNvSpPr/>
      </dsp:nvSpPr>
      <dsp:spPr>
        <a:xfrm>
          <a:off x="1270385" y="2632763"/>
          <a:ext cx="3496890" cy="1099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06" tIns="116406" rIns="116406" bIns="11640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Purchased 10 days before the end of the period of performance</a:t>
          </a:r>
        </a:p>
      </dsp:txBody>
      <dsp:txXfrm>
        <a:off x="1270385" y="2632763"/>
        <a:ext cx="3496890" cy="10999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456"/>
          <a:ext cx="4952878" cy="1067281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322852" y="240594"/>
          <a:ext cx="587004" cy="5870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1232709" y="456"/>
          <a:ext cx="3720169" cy="1067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954" tIns="112954" rIns="112954" bIns="11295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>
              <a:solidFill>
                <a:schemeClr val="bg1"/>
              </a:solidFill>
            </a:rPr>
            <a:t>Sponsor: Department of Education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232709" y="456"/>
        <a:ext cx="3720169" cy="1067281"/>
      </dsp:txXfrm>
    </dsp:sp>
    <dsp:sp modelId="{F794B155-20EB-4DB2-B5A5-78747D33E647}">
      <dsp:nvSpPr>
        <dsp:cNvPr id="0" name=""/>
        <dsp:cNvSpPr/>
      </dsp:nvSpPr>
      <dsp:spPr>
        <a:xfrm>
          <a:off x="0" y="1334557"/>
          <a:ext cx="4952878" cy="1067281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322852" y="1574696"/>
          <a:ext cx="587004" cy="5870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1232709" y="1334557"/>
          <a:ext cx="3720169" cy="1067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954" tIns="112954" rIns="112954" bIns="11295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Postage is included in the budget</a:t>
          </a:r>
        </a:p>
      </dsp:txBody>
      <dsp:txXfrm>
        <a:off x="1232709" y="1334557"/>
        <a:ext cx="3720169" cy="1067281"/>
      </dsp:txXfrm>
    </dsp:sp>
    <dsp:sp modelId="{CBECEED3-8D3D-42C4-AD8F-1474886767DF}">
      <dsp:nvSpPr>
        <dsp:cNvPr id="0" name=""/>
        <dsp:cNvSpPr/>
      </dsp:nvSpPr>
      <dsp:spPr>
        <a:xfrm>
          <a:off x="0" y="2668659"/>
          <a:ext cx="4952878" cy="1067281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27C7D-CE7F-4743-A62D-FA8CE804D107}">
      <dsp:nvSpPr>
        <dsp:cNvPr id="0" name=""/>
        <dsp:cNvSpPr/>
      </dsp:nvSpPr>
      <dsp:spPr>
        <a:xfrm>
          <a:off x="322852" y="2908797"/>
          <a:ext cx="587004" cy="5870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95B58-600E-43A1-86C3-CAF1C81ECE40}">
      <dsp:nvSpPr>
        <dsp:cNvPr id="0" name=""/>
        <dsp:cNvSpPr/>
      </dsp:nvSpPr>
      <dsp:spPr>
        <a:xfrm>
          <a:off x="1232709" y="2668659"/>
          <a:ext cx="3720169" cy="1067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954" tIns="112954" rIns="112954" bIns="11295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Mailing 15,000 surveys to research participants</a:t>
          </a:r>
        </a:p>
      </dsp:txBody>
      <dsp:txXfrm>
        <a:off x="1232709" y="2668659"/>
        <a:ext cx="3720169" cy="106728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2280"/>
          <a:ext cx="4952878" cy="1089779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329658" y="247480"/>
          <a:ext cx="599964" cy="5993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1259281" y="2280"/>
          <a:ext cx="3560172" cy="1090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448" tIns="115448" rIns="115448" bIns="11544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>
              <a:solidFill>
                <a:schemeClr val="bg1"/>
              </a:solidFill>
            </a:rPr>
            <a:t>Sponsor: Federal Agency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1259281" y="2280"/>
        <a:ext cx="3560172" cy="1090844"/>
      </dsp:txXfrm>
    </dsp:sp>
    <dsp:sp modelId="{F794B155-20EB-4DB2-B5A5-78747D33E647}">
      <dsp:nvSpPr>
        <dsp:cNvPr id="0" name=""/>
        <dsp:cNvSpPr/>
      </dsp:nvSpPr>
      <dsp:spPr>
        <a:xfrm>
          <a:off x="0" y="1322776"/>
          <a:ext cx="4952878" cy="1089779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329658" y="1567976"/>
          <a:ext cx="599964" cy="5993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1259281" y="1322776"/>
          <a:ext cx="3560172" cy="1090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448" tIns="115448" rIns="115448" bIns="11544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Supplies included in the budget</a:t>
          </a:r>
        </a:p>
      </dsp:txBody>
      <dsp:txXfrm>
        <a:off x="1259281" y="1322776"/>
        <a:ext cx="3560172" cy="1090844"/>
      </dsp:txXfrm>
    </dsp:sp>
    <dsp:sp modelId="{CBECEED3-8D3D-42C4-AD8F-1474886767DF}">
      <dsp:nvSpPr>
        <dsp:cNvPr id="0" name=""/>
        <dsp:cNvSpPr/>
      </dsp:nvSpPr>
      <dsp:spPr>
        <a:xfrm>
          <a:off x="0" y="2643272"/>
          <a:ext cx="4952878" cy="1089779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27C7D-CE7F-4743-A62D-FA8CE804D107}">
      <dsp:nvSpPr>
        <dsp:cNvPr id="0" name=""/>
        <dsp:cNvSpPr/>
      </dsp:nvSpPr>
      <dsp:spPr>
        <a:xfrm>
          <a:off x="329980" y="2888472"/>
          <a:ext cx="599964" cy="5993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95B58-600E-43A1-86C3-CAF1C81ECE40}">
      <dsp:nvSpPr>
        <dsp:cNvPr id="0" name=""/>
        <dsp:cNvSpPr/>
      </dsp:nvSpPr>
      <dsp:spPr>
        <a:xfrm>
          <a:off x="1259925" y="2643272"/>
          <a:ext cx="3560172" cy="1090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448" tIns="115448" rIns="115448" bIns="11544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Purchased 45 days before the start of the period of performance</a:t>
          </a:r>
        </a:p>
      </dsp:txBody>
      <dsp:txXfrm>
        <a:off x="1259925" y="2643272"/>
        <a:ext cx="3560172" cy="1090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3134"/>
          <a:ext cx="4952878" cy="107373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324804" y="244724"/>
          <a:ext cx="591130" cy="5905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1240738" y="3134"/>
          <a:ext cx="3646962" cy="1074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48" tIns="113748" rIns="113748" bIns="11374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>
              <a:solidFill>
                <a:schemeClr val="bg1"/>
              </a:solidFill>
            </a:rPr>
            <a:t>Sponsor: Department of Agriculture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240738" y="3134"/>
        <a:ext cx="3646962" cy="1074782"/>
      </dsp:txXfrm>
    </dsp:sp>
    <dsp:sp modelId="{F794B155-20EB-4DB2-B5A5-78747D33E647}">
      <dsp:nvSpPr>
        <dsp:cNvPr id="0" name=""/>
        <dsp:cNvSpPr/>
      </dsp:nvSpPr>
      <dsp:spPr>
        <a:xfrm>
          <a:off x="0" y="1330807"/>
          <a:ext cx="4952878" cy="107373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324804" y="1572397"/>
          <a:ext cx="591130" cy="5905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1240738" y="1330807"/>
          <a:ext cx="3646962" cy="1074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48" tIns="113748" rIns="113748" bIns="11374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PI wants to purchase new monitor for home computer</a:t>
          </a:r>
        </a:p>
      </dsp:txBody>
      <dsp:txXfrm>
        <a:off x="1240738" y="1330807"/>
        <a:ext cx="3646962" cy="1074782"/>
      </dsp:txXfrm>
    </dsp:sp>
    <dsp:sp modelId="{CBECEED3-8D3D-42C4-AD8F-1474886767DF}">
      <dsp:nvSpPr>
        <dsp:cNvPr id="0" name=""/>
        <dsp:cNvSpPr/>
      </dsp:nvSpPr>
      <dsp:spPr>
        <a:xfrm>
          <a:off x="0" y="2658479"/>
          <a:ext cx="4952878" cy="107373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27C7D-CE7F-4743-A62D-FA8CE804D107}">
      <dsp:nvSpPr>
        <dsp:cNvPr id="0" name=""/>
        <dsp:cNvSpPr/>
      </dsp:nvSpPr>
      <dsp:spPr>
        <a:xfrm>
          <a:off x="325121" y="2900069"/>
          <a:ext cx="591130" cy="5905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95B58-600E-43A1-86C3-CAF1C81ECE40}">
      <dsp:nvSpPr>
        <dsp:cNvPr id="0" name=""/>
        <dsp:cNvSpPr/>
      </dsp:nvSpPr>
      <dsp:spPr>
        <a:xfrm>
          <a:off x="1241374" y="2658479"/>
          <a:ext cx="3646962" cy="1074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48" tIns="113748" rIns="113748" bIns="11374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No clear way to determine how much it will be used for grant activity</a:t>
          </a:r>
        </a:p>
      </dsp:txBody>
      <dsp:txXfrm>
        <a:off x="1241374" y="2658479"/>
        <a:ext cx="3646962" cy="107478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698-294A-4B28-A935-5F2815A80CD8}">
      <dsp:nvSpPr>
        <dsp:cNvPr id="0" name=""/>
        <dsp:cNvSpPr/>
      </dsp:nvSpPr>
      <dsp:spPr>
        <a:xfrm>
          <a:off x="0" y="5553"/>
          <a:ext cx="4952878" cy="109775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F04B-15D1-4647-827F-7ED31186EB0D}">
      <dsp:nvSpPr>
        <dsp:cNvPr id="0" name=""/>
        <dsp:cNvSpPr/>
      </dsp:nvSpPr>
      <dsp:spPr>
        <a:xfrm>
          <a:off x="332070" y="252547"/>
          <a:ext cx="604354" cy="6037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5E49C-C3D1-46D3-AFA7-10003C6233FA}">
      <dsp:nvSpPr>
        <dsp:cNvPr id="0" name=""/>
        <dsp:cNvSpPr/>
      </dsp:nvSpPr>
      <dsp:spPr>
        <a:xfrm>
          <a:off x="1229585" y="5553"/>
          <a:ext cx="3575361" cy="10988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292" tIns="116292" rIns="116292" bIns="11629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>
              <a:solidFill>
                <a:schemeClr val="bg1"/>
              </a:solidFill>
            </a:rPr>
            <a:t>Sponsor: National Institutes of Health (NIH)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229585" y="5553"/>
        <a:ext cx="3575361" cy="1098826"/>
      </dsp:txXfrm>
    </dsp:sp>
    <dsp:sp modelId="{F794B155-20EB-4DB2-B5A5-78747D33E647}">
      <dsp:nvSpPr>
        <dsp:cNvPr id="0" name=""/>
        <dsp:cNvSpPr/>
      </dsp:nvSpPr>
      <dsp:spPr>
        <a:xfrm>
          <a:off x="0" y="1318785"/>
          <a:ext cx="4952878" cy="109775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0D7C5-5FF6-4C71-9411-2AB800A8EACA}">
      <dsp:nvSpPr>
        <dsp:cNvPr id="0" name=""/>
        <dsp:cNvSpPr/>
      </dsp:nvSpPr>
      <dsp:spPr>
        <a:xfrm>
          <a:off x="332070" y="1565779"/>
          <a:ext cx="604354" cy="6037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EF75F-7FB1-4F7D-9CED-F6B891792B35}">
      <dsp:nvSpPr>
        <dsp:cNvPr id="0" name=""/>
        <dsp:cNvSpPr/>
      </dsp:nvSpPr>
      <dsp:spPr>
        <a:xfrm>
          <a:off x="1268495" y="1318785"/>
          <a:ext cx="3497541" cy="10988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292" tIns="116292" rIns="116292" bIns="11629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Wine is included in the budget</a:t>
          </a:r>
        </a:p>
      </dsp:txBody>
      <dsp:txXfrm>
        <a:off x="1268495" y="1318785"/>
        <a:ext cx="3497541" cy="1098826"/>
      </dsp:txXfrm>
    </dsp:sp>
    <dsp:sp modelId="{CBECEED3-8D3D-42C4-AD8F-1474886767DF}">
      <dsp:nvSpPr>
        <dsp:cNvPr id="0" name=""/>
        <dsp:cNvSpPr/>
      </dsp:nvSpPr>
      <dsp:spPr>
        <a:xfrm>
          <a:off x="0" y="2632017"/>
          <a:ext cx="4952878" cy="1097753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27C7D-CE7F-4743-A62D-FA8CE804D107}">
      <dsp:nvSpPr>
        <dsp:cNvPr id="0" name=""/>
        <dsp:cNvSpPr/>
      </dsp:nvSpPr>
      <dsp:spPr>
        <a:xfrm>
          <a:off x="332395" y="2879011"/>
          <a:ext cx="604354" cy="6037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95B58-600E-43A1-86C3-CAF1C81ECE40}">
      <dsp:nvSpPr>
        <dsp:cNvPr id="0" name=""/>
        <dsp:cNvSpPr/>
      </dsp:nvSpPr>
      <dsp:spPr>
        <a:xfrm>
          <a:off x="1269144" y="2632017"/>
          <a:ext cx="3497541" cy="10988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292" tIns="116292" rIns="116292" bIns="11629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Studying </a:t>
          </a:r>
          <a:r>
            <a:rPr lang="en-US" sz="2400" b="0" i="0" kern="1200" dirty="0">
              <a:solidFill>
                <a:schemeClr val="bg1"/>
              </a:solidFill>
            </a:rPr>
            <a:t>red wine consumption and cardiovascular health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269144" y="2632017"/>
        <a:ext cx="3497541" cy="1098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ED3319-7128-8A43-A343-589DCC8803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E2D9A0-EFDF-8149-8D17-DB42269573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AFFDD-2053-C843-B5CE-24D1DBAFC1B0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33E1-0AD9-3843-872B-0713EA43C4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70AFA1-F959-9D49-8FF1-7690C70454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E2CA87-54D2-B649-AC4A-3DAC685A1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01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3AE26-22B0-174C-BD9C-B59EBC80D8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3422" y="1102618"/>
            <a:ext cx="10985156" cy="2634091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 algn="ctr">
              <a:defRPr sz="7000" b="1" i="0" spc="100">
                <a:latin typeface="Avenir Next LT Pro" panose="020B0504020202020204" pitchFamily="34" charset="77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714814-C66B-C242-8C20-BED1EC5E4D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3422" y="3736710"/>
            <a:ext cx="10985156" cy="1501346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latin typeface="Avenir Next LT Pro" panose="020B0504020202020204" pitchFamily="34" charset="77"/>
                <a:ea typeface="Palatino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73931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7F8EA-A50F-8446-8445-29EFB8E4AF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216634"/>
            <a:ext cx="10515600" cy="1212366"/>
          </a:xfrm>
          <a:prstGeom prst="rect">
            <a:avLst/>
          </a:prstGeom>
        </p:spPr>
        <p:txBody>
          <a:bodyPr bIns="0" anchor="b">
            <a:noAutofit/>
          </a:bodyPr>
          <a:lstStyle>
            <a:lvl1pPr algn="l">
              <a:defRPr sz="7000" b="1" i="0" spc="100">
                <a:latin typeface="Avenir Next LT Pro" panose="020B0504020202020204" pitchFamily="34" charset="77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3BDE9C-EA52-4748-B44D-974387F919A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429000"/>
            <a:ext cx="10515600" cy="626166"/>
          </a:xfrm>
        </p:spPr>
        <p:txBody>
          <a:bodyPr>
            <a:normAutofit/>
          </a:bodyPr>
          <a:lstStyle>
            <a:lvl1pPr marL="0" indent="0" algn="l">
              <a:buNone/>
              <a:defRPr sz="2400" b="0" i="1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72318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2">
            <a:extLst>
              <a:ext uri="{FF2B5EF4-FFF2-40B4-BE49-F238E27FC236}">
                <a16:creationId xmlns:a16="http://schemas.microsoft.com/office/drawing/2014/main" id="{1E4CE9DF-D468-B4D8-9261-36088DBE22B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26221" y="626165"/>
            <a:ext cx="6742087" cy="308113"/>
          </a:xfrm>
        </p:spPr>
        <p:txBody>
          <a:bodyPr bIns="18288" anchor="ctr">
            <a:noAutofit/>
          </a:bodyPr>
          <a:lstStyle>
            <a:lvl1pPr>
              <a:buNone/>
              <a:defRPr sz="1600" b="0" i="0" cap="all" spc="600" baseline="0">
                <a:latin typeface="Avenir Next LT Pro" panose="020B0504020202020204" pitchFamily="34" charset="77"/>
              </a:defRPr>
            </a:lvl1pPr>
          </a:lstStyle>
          <a:p>
            <a:r>
              <a:rPr lang="en-US" dirty="0"/>
              <a:t>SINGLE LINE | ALL CAPS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8165987C-3442-F784-F19B-750AEDD36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087" y="1453624"/>
            <a:ext cx="6756399" cy="8359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500" b="1" i="0" spc="100">
                <a:latin typeface="Avenir Next LT Pro" panose="020B0504020202020204" pitchFamily="34" charset="77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68ADD32-DB8E-D29F-D057-9925E7F20C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1175" y="2406650"/>
            <a:ext cx="6756400" cy="3363913"/>
          </a:xfrm>
        </p:spPr>
        <p:txBody>
          <a:bodyPr>
            <a:normAutofit/>
          </a:bodyPr>
          <a:lstStyle>
            <a:lvl1pPr marL="0" indent="0">
              <a:lnSpc>
                <a:spcPct val="103214"/>
              </a:lnSpc>
              <a:buNone/>
              <a:defRPr sz="1800">
                <a:latin typeface="Avenir Next LT Pro" panose="020B0504020202020204" pitchFamily="34" charset="77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Sed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a </a:t>
            </a:r>
            <a:r>
              <a:rPr lang="en-US" dirty="0" err="1"/>
              <a:t>scelerisque</a:t>
            </a:r>
            <a:r>
              <a:rPr lang="en-US" dirty="0"/>
              <a:t>. Sed at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Maecenas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, eros at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, </a:t>
            </a:r>
            <a:r>
              <a:rPr lang="en-US" dirty="0" err="1"/>
              <a:t>nulla</a:t>
            </a:r>
            <a:r>
              <a:rPr lang="en-US" dirty="0"/>
              <a:t> lorem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eget</a:t>
            </a:r>
            <a:r>
              <a:rPr lang="en-US" dirty="0"/>
              <a:t> tempus </a:t>
            </a:r>
            <a:r>
              <a:rPr lang="en-US" dirty="0" err="1"/>
              <a:t>sapien</a:t>
            </a:r>
            <a:r>
              <a:rPr lang="en-US" dirty="0"/>
              <a:t> magna vel </a:t>
            </a:r>
            <a:r>
              <a:rPr lang="en-US" dirty="0" err="1"/>
              <a:t>enim</a:t>
            </a:r>
            <a:r>
              <a:rPr lang="en-US" dirty="0"/>
              <a:t>. Nam pulvinar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sed </a:t>
            </a:r>
            <a:r>
              <a:rPr lang="en-US" dirty="0" err="1"/>
              <a:t>imperdiet</a:t>
            </a:r>
            <a:r>
              <a:rPr lang="en-US" dirty="0"/>
              <a:t> nisi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9E86E77-B4C3-ECE0-DE58-5B6CE581E03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25510" y="497711"/>
            <a:ext cx="3955316" cy="437677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90F39-0607-058B-F745-03772F4520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25508" y="5077326"/>
            <a:ext cx="3955317" cy="693279"/>
          </a:xfrm>
        </p:spPr>
        <p:txBody>
          <a:bodyPr>
            <a:noAutofit/>
          </a:bodyPr>
          <a:lstStyle>
            <a:lvl1pPr marL="0" indent="0">
              <a:buNone/>
              <a:defRPr sz="1600" i="1"/>
            </a:lvl1pPr>
          </a:lstStyle>
          <a:p>
            <a:pPr lvl="0"/>
            <a:r>
              <a:rPr lang="en-US" dirty="0"/>
              <a:t>Copyright or photo description goes here.</a:t>
            </a:r>
          </a:p>
        </p:txBody>
      </p:sp>
    </p:spTree>
    <p:extLst>
      <p:ext uri="{BB962C8B-B14F-4D97-AF65-F5344CB8AC3E}">
        <p14:creationId xmlns:p14="http://schemas.microsoft.com/office/powerpoint/2010/main" val="272530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5B0BE17-8238-F3A8-512F-40F2A1E1C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5402CF-4250-5A54-A4E5-6E5C71FDC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5EFDF-C5C4-2206-3A2A-5DE1D7B3C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65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B68B57-2018-317F-AAF5-BC0A63CD2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081823"/>
            <a:ext cx="12192004" cy="77617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13" descr="Mizzou Signature.">
            <a:extLst>
              <a:ext uri="{FF2B5EF4-FFF2-40B4-BE49-F238E27FC236}">
                <a16:creationId xmlns:a16="http://schemas.microsoft.com/office/drawing/2014/main" id="{28D01C04-4F7F-7DA5-011F-2319AE45B2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863" t="-10640" r="-699" b="-10378"/>
          <a:stretch>
            <a:fillRect/>
          </a:stretch>
        </p:blipFill>
        <p:spPr>
          <a:xfrm>
            <a:off x="377826" y="6174900"/>
            <a:ext cx="2260600" cy="59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22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8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Avenir Next LT Pro" panose="020B0504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58.sv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57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56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56.svg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55.png"/><Relationship Id="rId4" Type="http://schemas.openxmlformats.org/officeDocument/2006/relationships/diagramLayout" Target="../diagrams/layout12.xml"/><Relationship Id="rId9" Type="http://schemas.openxmlformats.org/officeDocument/2006/relationships/image" Target="../media/image58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research.missouri.edu/ospa/PCE_Form_External.xlsx" TargetMode="External"/><Relationship Id="rId13" Type="http://schemas.openxmlformats.org/officeDocument/2006/relationships/image" Target="../media/image56.sv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openxmlformats.org/officeDocument/2006/relationships/image" Target="../media/image5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image" Target="../media/image58.svg"/><Relationship Id="rId5" Type="http://schemas.openxmlformats.org/officeDocument/2006/relationships/diagramQuickStyle" Target="../diagrams/quickStyle14.xml"/><Relationship Id="rId15" Type="http://schemas.openxmlformats.org/officeDocument/2006/relationships/image" Target="../media/image64.svg"/><Relationship Id="rId10" Type="http://schemas.openxmlformats.org/officeDocument/2006/relationships/image" Target="../media/image57.png"/><Relationship Id="rId4" Type="http://schemas.openxmlformats.org/officeDocument/2006/relationships/diagramLayout" Target="../diagrams/layout14.xml"/><Relationship Id="rId9" Type="http://schemas.openxmlformats.org/officeDocument/2006/relationships/image" Target="../media/image62.png"/><Relationship Id="rId1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msystem.edu/ums/policies/finance/allowable_costs" TargetMode="External"/><Relationship Id="rId2" Type="http://schemas.openxmlformats.org/officeDocument/2006/relationships/hyperlink" Target="http://www.ecfr.gov/cgi-bin/text-idx?SID=6214841a79953f26c5c230d72d6b70a1&amp;tpl=/ecfrbrowse/Title02/2cfr200_main_02.tpl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umsystem.edu/ums/policies/financ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5783C6-B06F-6623-142A-1BEAD0B70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422" y="1312752"/>
            <a:ext cx="10985156" cy="968721"/>
          </a:xfrm>
        </p:spPr>
        <p:txBody>
          <a:bodyPr>
            <a:normAutofit/>
          </a:bodyPr>
          <a:lstStyle/>
          <a:p>
            <a:r>
              <a:rPr lang="en-US" sz="4000" dirty="0">
                <a:cs typeface="Arial"/>
              </a:rPr>
              <a:t>SPA Certificate Series</a:t>
            </a:r>
            <a:endParaRPr lang="en-US" sz="40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F1992A9-12B2-C4BC-9B94-87727BE6F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422" y="2643612"/>
            <a:ext cx="10985156" cy="2594444"/>
          </a:xfrm>
        </p:spPr>
        <p:txBody>
          <a:bodyPr/>
          <a:lstStyle/>
          <a:p>
            <a:endParaRPr lang="en-US" dirty="0">
              <a:solidFill>
                <a:srgbClr val="000000"/>
              </a:solidFill>
              <a:latin typeface="Century Schoolbook"/>
            </a:endParaRPr>
          </a:p>
          <a:p>
            <a:r>
              <a:rPr lang="en-US" dirty="0">
                <a:solidFill>
                  <a:srgbClr val="000000"/>
                </a:solidFill>
                <a:latin typeface="Century Schoolbook"/>
              </a:rPr>
              <a:t>Management of the Award &amp; Allowability</a:t>
            </a:r>
          </a:p>
          <a:p>
            <a:endParaRPr lang="en-US" dirty="0">
              <a:solidFill>
                <a:srgbClr val="000000"/>
              </a:solidFill>
              <a:latin typeface="Century Schoolbook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F1F25F-BE3A-71DF-4B44-541BC0FC3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947" y="4556938"/>
            <a:ext cx="3970106" cy="53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34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DA3E0D-5E07-FFB6-1BC4-55E9BAE9F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711" y="2145671"/>
            <a:ext cx="11057739" cy="3376943"/>
          </a:xfrm>
        </p:spPr>
        <p:txBody>
          <a:bodyPr>
            <a:normAutofit fontScale="92500" lnSpcReduction="20000"/>
          </a:bodyPr>
          <a:lstStyle/>
          <a:p>
            <a:pPr marL="346075" lvl="1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</a:rPr>
              <a:t>Incurred specifically for the award</a:t>
            </a:r>
          </a:p>
          <a:p>
            <a:pPr marL="860425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Necessary and benefits the award objectives</a:t>
            </a:r>
          </a:p>
          <a:p>
            <a:pPr marL="346075" lvl="1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</a:rPr>
              <a:t>Determine the degree of benefit to the grant</a:t>
            </a:r>
          </a:p>
          <a:p>
            <a:pPr marL="860425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Prorated based on </a:t>
            </a:r>
            <a:r>
              <a:rPr lang="en-US" u="sng" dirty="0">
                <a:solidFill>
                  <a:srgbClr val="000000"/>
                </a:solidFill>
              </a:rPr>
              <a:t>reasonable</a:t>
            </a:r>
            <a:r>
              <a:rPr lang="en-US" dirty="0">
                <a:solidFill>
                  <a:srgbClr val="000000"/>
                </a:solidFill>
              </a:rPr>
              <a:t> method that has sufficient documentation</a:t>
            </a:r>
          </a:p>
          <a:p>
            <a:pPr marL="346075" lvl="1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</a:rPr>
              <a:t>Cannot clear a deficit using another grant by shifting funds or similar matters of convenience</a:t>
            </a:r>
          </a:p>
          <a:p>
            <a:pPr marL="346075" lvl="1">
              <a:lnSpc>
                <a:spcPct val="120000"/>
              </a:lnSpc>
            </a:pPr>
            <a:r>
              <a:rPr lang="en-US" b="1" dirty="0">
                <a:solidFill>
                  <a:srgbClr val="000000"/>
                </a:solidFill>
              </a:rPr>
              <a:t>Examples:</a:t>
            </a:r>
          </a:p>
          <a:p>
            <a:pPr marL="860425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Animals may be an allowable cost, but if the project does not use animals, it is not an allocable cost </a:t>
            </a:r>
          </a:p>
          <a:p>
            <a:pPr marL="860425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An item of equipment costing $50,000 is used 10% of the time for one project and 90% of the time for another project. The project that uses the equipment 10% should be charged 5,000 while the project that uses the equipment 90% of the time should be charged $45,000. 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BF24CA5-187B-2C00-C38D-6F5A8FC43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80246"/>
            <a:ext cx="10515600" cy="1158843"/>
          </a:xfrm>
        </p:spPr>
        <p:txBody>
          <a:bodyPr/>
          <a:lstStyle/>
          <a:p>
            <a:pPr algn="ctr"/>
            <a:r>
              <a:rPr lang="en-US" sz="4000" dirty="0"/>
              <a:t>Allocable</a:t>
            </a:r>
          </a:p>
        </p:txBody>
      </p:sp>
    </p:spTree>
    <p:extLst>
      <p:ext uri="{BB962C8B-B14F-4D97-AF65-F5344CB8AC3E}">
        <p14:creationId xmlns:p14="http://schemas.microsoft.com/office/powerpoint/2010/main" val="4084221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8C7-55B5-A595-BAE5-809178BD0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412341"/>
          </a:xfrm>
        </p:spPr>
        <p:txBody>
          <a:bodyPr/>
          <a:lstStyle/>
          <a:p>
            <a:pPr algn="ctr"/>
            <a:r>
              <a:rPr lang="en-US" sz="4000" dirty="0"/>
              <a:t>Consistent Treatment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5C42A-4FD2-85BF-279B-F76D82B6C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176" y="1955549"/>
            <a:ext cx="11148274" cy="3956364"/>
          </a:xfrm>
        </p:spPr>
        <p:txBody>
          <a:bodyPr>
            <a:normAutofit lnSpcReduction="10000"/>
          </a:bodyPr>
          <a:lstStyle/>
          <a:p>
            <a:pPr marL="688975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Same purpose and like circumstances</a:t>
            </a:r>
          </a:p>
          <a:p>
            <a:pPr marL="688975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Unlike Circumstances</a:t>
            </a:r>
          </a:p>
          <a:p>
            <a:pPr marL="860425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An activity/use that is substantively greater in amount or different in purpose than is typical</a:t>
            </a:r>
          </a:p>
          <a:p>
            <a:pPr marL="860425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In certain circumstances, indirect costs might be charged directly to the award</a:t>
            </a:r>
          </a:p>
          <a:p>
            <a:pPr marL="1317625" lvl="3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</a:rPr>
              <a:t>Administrative or clerical services </a:t>
            </a:r>
          </a:p>
          <a:p>
            <a:pPr marL="1317625" lvl="3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</a:rPr>
              <a:t>Postage for mailing 20,000 surveys </a:t>
            </a:r>
          </a:p>
          <a:p>
            <a:pPr marL="860425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Must be sufficiently documented</a:t>
            </a:r>
          </a:p>
          <a:p>
            <a:pPr marL="346075" lvl="1">
              <a:lnSpc>
                <a:spcPct val="120000"/>
              </a:lnSpc>
            </a:pPr>
            <a:r>
              <a:rPr lang="en-US" b="1" dirty="0">
                <a:solidFill>
                  <a:srgbClr val="000000"/>
                </a:solidFill>
              </a:rPr>
              <a:t>Examples:</a:t>
            </a:r>
          </a:p>
          <a:p>
            <a:pPr marL="860425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</a:rPr>
              <a:t>A lab always charging customers the same amount using the same account code is consistent. </a:t>
            </a:r>
          </a:p>
          <a:p>
            <a:pPr marL="860425" lvl="2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</a:rPr>
              <a:t>Copying costs charged directly in one division of the department and charged as an indirect cost item in another division of the department is inconsistent.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99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9D074-4ACC-4C60-5FA2-E0040403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511929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rgbClr val="000000"/>
                </a:solidFill>
              </a:rPr>
              <a:t>Direct Cost vs. Indirect Cost</a:t>
            </a:r>
            <a:endParaRPr lang="en-US" sz="4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D41389-FA82-333A-EB8E-5D306B5297A2}"/>
              </a:ext>
            </a:extLst>
          </p:cNvPr>
          <p:cNvSpPr txBox="1">
            <a:spLocks/>
          </p:cNvSpPr>
          <p:nvPr/>
        </p:nvSpPr>
        <p:spPr>
          <a:xfrm>
            <a:off x="6418907" y="2181885"/>
            <a:ext cx="5423026" cy="358872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00000"/>
                </a:solidFill>
              </a:rPr>
              <a:t>Facilities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Building depreciation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Equipment depreciation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Operations and maintenance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00000"/>
                </a:solidFill>
              </a:rPr>
              <a:t>Administrative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General administration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Departmental administration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Sponsored projects administration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Student administration and service</a:t>
            </a:r>
          </a:p>
          <a:p>
            <a:pPr lvl="1"/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FBC621FD-5B27-E69B-A127-0BB433F11DC8}"/>
              </a:ext>
            </a:extLst>
          </p:cNvPr>
          <p:cNvSpPr txBox="1">
            <a:spLocks/>
          </p:cNvSpPr>
          <p:nvPr/>
        </p:nvSpPr>
        <p:spPr>
          <a:xfrm>
            <a:off x="564290" y="2181884"/>
            <a:ext cx="5574841" cy="358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0000"/>
                </a:solidFill>
              </a:rPr>
              <a:t>Salary &amp; Wages for Personnel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0000"/>
                </a:solidFill>
              </a:rPr>
              <a:t>Fringe Benefits for Personnel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0000"/>
                </a:solidFill>
              </a:rPr>
              <a:t>Material &amp; Supplies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0000"/>
                </a:solidFill>
              </a:rPr>
              <a:t>Equipment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0000"/>
                </a:solidFill>
              </a:rPr>
              <a:t>Subawards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0000"/>
                </a:solidFill>
              </a:rPr>
              <a:t>Travel (Domestic or International)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0000"/>
                </a:solidFill>
              </a:rPr>
              <a:t>Student Support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16669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2D1E-44B4-F888-00C3-D58EF25C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16" y="0"/>
            <a:ext cx="6646227" cy="1394234"/>
          </a:xfrm>
        </p:spPr>
        <p:txBody>
          <a:bodyPr/>
          <a:lstStyle/>
          <a:p>
            <a:pPr algn="ctr"/>
            <a:r>
              <a:rPr lang="en-US" sz="3600" dirty="0"/>
              <a:t>Direct Charging </a:t>
            </a:r>
            <a:br>
              <a:rPr lang="en-US" sz="3600" dirty="0"/>
            </a:br>
            <a:r>
              <a:rPr lang="en-US" sz="3600" dirty="0"/>
              <a:t>Administrative Costs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1B251A-4325-C168-C6D8-1B603B72865C}"/>
              </a:ext>
            </a:extLst>
          </p:cNvPr>
          <p:cNvSpPr txBox="1">
            <a:spLocks/>
          </p:cNvSpPr>
          <p:nvPr/>
        </p:nvSpPr>
        <p:spPr>
          <a:xfrm>
            <a:off x="172016" y="1548143"/>
            <a:ext cx="6646227" cy="43383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dirty="0"/>
              <a:t>In general, administrative costs should not be directly charged. </a:t>
            </a:r>
          </a:p>
          <a:p>
            <a:pPr>
              <a:lnSpc>
                <a:spcPct val="110000"/>
              </a:lnSpc>
            </a:pPr>
            <a:r>
              <a:rPr lang="en-US" dirty="0"/>
              <a:t>If all the following criteria are met, administrative costs may be allowable as direct costs:	</a:t>
            </a:r>
          </a:p>
          <a:p>
            <a:pPr marL="747713" lvl="1" indent="-290513">
              <a:lnSpc>
                <a:spcPct val="110000"/>
              </a:lnSpc>
              <a:buSzPct val="90000"/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Administrative or clerical services are integral to a project or activity; </a:t>
            </a:r>
          </a:p>
          <a:p>
            <a:pPr marL="747713" lvl="1" indent="-290513">
              <a:lnSpc>
                <a:spcPct val="110000"/>
              </a:lnSpc>
              <a:buSzPct val="90000"/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Individuals involved can be specifically identified with the project or activity; </a:t>
            </a:r>
            <a:r>
              <a:rPr lang="en-US" b="1" u="sng" dirty="0">
                <a:solidFill>
                  <a:schemeClr val="tx1"/>
                </a:solidFill>
              </a:rPr>
              <a:t>and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747713" lvl="1" indent="-290513">
              <a:lnSpc>
                <a:spcPct val="110000"/>
              </a:lnSpc>
              <a:buSzPct val="90000"/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Such costs are explicitly included in the budget or have the prior written approval of the federal awarding agency.</a:t>
            </a:r>
          </a:p>
          <a:p>
            <a:endParaRPr lang="en-US" dirty="0"/>
          </a:p>
        </p:txBody>
      </p:sp>
      <p:pic>
        <p:nvPicPr>
          <p:cNvPr id="5" name="Picture Placeholder 6" descr="A person using a calculator">
            <a:extLst>
              <a:ext uri="{FF2B5EF4-FFF2-40B4-BE49-F238E27FC236}">
                <a16:creationId xmlns:a16="http://schemas.microsoft.com/office/drawing/2014/main" id="{1D5368B5-ABE3-A2A6-249C-79CC059BA1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21" r="23021"/>
          <a:stretch>
            <a:fillRect/>
          </a:stretch>
        </p:blipFill>
        <p:spPr>
          <a:xfrm>
            <a:off x="7284441" y="1"/>
            <a:ext cx="4907559" cy="606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1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17CB6E-6269-350F-7459-4BC1CFC87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042" y="1"/>
            <a:ext cx="10604665" cy="1312752"/>
          </a:xfrm>
        </p:spPr>
        <p:txBody>
          <a:bodyPr/>
          <a:lstStyle/>
          <a:p>
            <a:pPr algn="ctr"/>
            <a:r>
              <a:rPr lang="en-US" sz="4000" dirty="0"/>
              <a:t>Other Allowability Considerations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4996CB6-11E7-4A23-96A5-CB4EBB7F783E}"/>
              </a:ext>
            </a:extLst>
          </p:cNvPr>
          <p:cNvSpPr txBox="1">
            <a:spLocks/>
          </p:cNvSpPr>
          <p:nvPr/>
        </p:nvSpPr>
        <p:spPr>
          <a:xfrm>
            <a:off x="1023041" y="2038865"/>
            <a:ext cx="10604667" cy="40848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lvl="1">
              <a:lnSpc>
                <a:spcPct val="120000"/>
              </a:lnSpc>
            </a:pPr>
            <a:r>
              <a:rPr lang="en-US" sz="2600" dirty="0">
                <a:solidFill>
                  <a:srgbClr val="000000"/>
                </a:solidFill>
              </a:rPr>
              <a:t>Not counted twice</a:t>
            </a:r>
          </a:p>
          <a:p>
            <a:pPr marL="346075" lvl="1">
              <a:lnSpc>
                <a:spcPct val="120000"/>
              </a:lnSpc>
            </a:pPr>
            <a:r>
              <a:rPr lang="en-US" sz="2600" dirty="0">
                <a:solidFill>
                  <a:srgbClr val="000000"/>
                </a:solidFill>
              </a:rPr>
              <a:t>Adequate documentation</a:t>
            </a:r>
          </a:p>
          <a:p>
            <a:pPr marL="346075" lvl="1">
              <a:lnSpc>
                <a:spcPct val="120000"/>
              </a:lnSpc>
            </a:pPr>
            <a:r>
              <a:rPr lang="en-US" sz="2600" dirty="0">
                <a:solidFill>
                  <a:srgbClr val="000000"/>
                </a:solidFill>
              </a:rPr>
              <a:t>Budget limitations</a:t>
            </a:r>
          </a:p>
          <a:p>
            <a:pPr marL="346075" lvl="1">
              <a:lnSpc>
                <a:spcPct val="120000"/>
              </a:lnSpc>
            </a:pPr>
            <a:r>
              <a:rPr lang="en-US" sz="2600" dirty="0">
                <a:solidFill>
                  <a:srgbClr val="000000"/>
                </a:solidFill>
              </a:rPr>
              <a:t>Incurred within period of performance (200.309)</a:t>
            </a:r>
          </a:p>
          <a:p>
            <a:pPr marL="346075" lvl="1">
              <a:lnSpc>
                <a:spcPct val="120000"/>
              </a:lnSpc>
            </a:pPr>
            <a:r>
              <a:rPr lang="en-US" sz="2600" dirty="0">
                <a:solidFill>
                  <a:srgbClr val="000000"/>
                </a:solidFill>
              </a:rPr>
              <a:t>Specific sponsor allowability examples: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Salary Cap – DHHS $228,000 (effective: 01/01/2026)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NSF 2-month rule</a:t>
            </a:r>
          </a:p>
        </p:txBody>
      </p:sp>
    </p:spTree>
    <p:extLst>
      <p:ext uri="{BB962C8B-B14F-4D97-AF65-F5344CB8AC3E}">
        <p14:creationId xmlns:p14="http://schemas.microsoft.com/office/powerpoint/2010/main" val="1803324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A5E796-7E89-8595-FB2C-F212AB4E4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806938"/>
          </a:xfrm>
        </p:spPr>
        <p:txBody>
          <a:bodyPr/>
          <a:lstStyle/>
          <a:p>
            <a:pPr algn="ctr"/>
            <a:r>
              <a:rPr lang="en-US" sz="4000" dirty="0"/>
              <a:t>Unallowable Costs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4F1A139D-C0B4-2B39-4091-44F6BAA88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1048238"/>
              </p:ext>
            </p:extLst>
          </p:nvPr>
        </p:nvGraphicFramePr>
        <p:xfrm>
          <a:off x="970843" y="1896935"/>
          <a:ext cx="4952879" cy="4122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16798D-4479-0D04-DD85-114A6073EF19}"/>
              </a:ext>
            </a:extLst>
          </p:cNvPr>
          <p:cNvSpPr txBox="1">
            <a:spLocks/>
          </p:cNvSpPr>
          <p:nvPr/>
        </p:nvSpPr>
        <p:spPr>
          <a:xfrm>
            <a:off x="6316750" y="2043522"/>
            <a:ext cx="5310958" cy="3976277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0185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4500"/>
              <a:t>Examples of typically, but not always, unallowable costs:</a:t>
            </a:r>
          </a:p>
          <a:p>
            <a:pPr marL="210185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"/>
              <a:t> 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Proposal development costs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Cellular devices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Advertising and marketing               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Fines and penalties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Alcoholic beverages                  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Food costs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Charitable contributions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Overdraft fees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Entertainment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Goods or services for personal use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/>
              <a:t>Lobbying	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29074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2C411B-BFA3-5AD4-21E6-60283F29A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725" y="596349"/>
            <a:ext cx="11106550" cy="870312"/>
          </a:xfrm>
        </p:spPr>
        <p:txBody>
          <a:bodyPr/>
          <a:lstStyle/>
          <a:p>
            <a:pPr algn="ctr"/>
            <a:r>
              <a:rPr lang="en-US" sz="4000" dirty="0"/>
              <a:t>Allowability Exercises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244039A-015F-A400-3114-36DDC488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6710628"/>
              </p:ext>
            </p:extLst>
          </p:nvPr>
        </p:nvGraphicFramePr>
        <p:xfrm>
          <a:off x="809072" y="2434460"/>
          <a:ext cx="4952879" cy="373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87CF114-21FF-9DE0-4FD1-1690A0FB8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1125181"/>
              </p:ext>
            </p:extLst>
          </p:nvPr>
        </p:nvGraphicFramePr>
        <p:xfrm>
          <a:off x="6430049" y="2434459"/>
          <a:ext cx="4952879" cy="373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6C42766-41DD-BCF8-5FBA-1A336B9A3C25}"/>
              </a:ext>
            </a:extLst>
          </p:cNvPr>
          <p:cNvSpPr txBox="1"/>
          <p:nvPr/>
        </p:nvSpPr>
        <p:spPr>
          <a:xfrm>
            <a:off x="1403287" y="2055137"/>
            <a:ext cx="8897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For each example, answer whether you think it is the following:</a:t>
            </a:r>
          </a:p>
        </p:txBody>
      </p:sp>
    </p:spTree>
    <p:extLst>
      <p:ext uri="{BB962C8B-B14F-4D97-AF65-F5344CB8AC3E}">
        <p14:creationId xmlns:p14="http://schemas.microsoft.com/office/powerpoint/2010/main" val="191722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69E857-2B64-9596-A9E8-D9F45EC45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262549"/>
            <a:ext cx="11106550" cy="1113578"/>
          </a:xfrm>
        </p:spPr>
        <p:txBody>
          <a:bodyPr/>
          <a:lstStyle/>
          <a:p>
            <a:pPr algn="ctr"/>
            <a:r>
              <a:rPr lang="en-US" sz="4000" dirty="0"/>
              <a:t>Allowable Expense? #1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523E5D40-B7CD-4CDD-416D-CD146ADC7D0A}"/>
              </a:ext>
            </a:extLst>
          </p:cNvPr>
          <p:cNvSpPr txBox="1">
            <a:spLocks/>
          </p:cNvSpPr>
          <p:nvPr/>
        </p:nvSpPr>
        <p:spPr>
          <a:xfrm>
            <a:off x="1242845" y="2038866"/>
            <a:ext cx="3544499" cy="3758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0185" algn="ctr">
              <a:lnSpc>
                <a:spcPct val="100000"/>
              </a:lnSpc>
            </a:pPr>
            <a:r>
              <a:rPr lang="en-US" b="1" dirty="0">
                <a:latin typeface="+mj-lt"/>
              </a:rPr>
              <a:t>Microscope</a:t>
            </a:r>
          </a:p>
        </p:txBody>
      </p:sp>
      <p:pic>
        <p:nvPicPr>
          <p:cNvPr id="6" name="Picture 5" descr="Woman using a microscope">
            <a:extLst>
              <a:ext uri="{FF2B5EF4-FFF2-40B4-BE49-F238E27FC236}">
                <a16:creationId xmlns:a16="http://schemas.microsoft.com/office/drawing/2014/main" id="{56973950-7F4E-36E9-1E76-8F9593613B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12382" y="2575249"/>
            <a:ext cx="3374962" cy="3046953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2A70F12-5628-DA71-A1BC-F87E40CCF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6535907"/>
              </p:ext>
            </p:extLst>
          </p:nvPr>
        </p:nvGraphicFramePr>
        <p:xfrm>
          <a:off x="6317234" y="2038866"/>
          <a:ext cx="4952879" cy="373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8186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37BCCD-4990-4B6E-2D20-F0135AF7B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1010971"/>
          </a:xfrm>
        </p:spPr>
        <p:txBody>
          <a:bodyPr/>
          <a:lstStyle/>
          <a:p>
            <a:pPr algn="ctr"/>
            <a:r>
              <a:rPr lang="en-US" sz="4000" dirty="0"/>
              <a:t>Allowable Expense? #2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4862FA2C-0F88-75BE-330F-CEDE6C59135A}"/>
              </a:ext>
            </a:extLst>
          </p:cNvPr>
          <p:cNvSpPr txBox="1">
            <a:spLocks/>
          </p:cNvSpPr>
          <p:nvPr/>
        </p:nvSpPr>
        <p:spPr>
          <a:xfrm>
            <a:off x="1242845" y="2066052"/>
            <a:ext cx="3544499" cy="3731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0185" algn="ctr">
              <a:lnSpc>
                <a:spcPct val="100000"/>
              </a:lnSpc>
            </a:pPr>
            <a:r>
              <a:rPr lang="en-US" b="1" i="0" dirty="0">
                <a:latin typeface="+mj-lt"/>
              </a:rPr>
              <a:t>Postage</a:t>
            </a:r>
          </a:p>
        </p:txBody>
      </p:sp>
      <p:pic>
        <p:nvPicPr>
          <p:cNvPr id="6" name="Picture 5" descr="Colorful mailboxes stacked inside a wooden box">
            <a:extLst>
              <a:ext uri="{FF2B5EF4-FFF2-40B4-BE49-F238E27FC236}">
                <a16:creationId xmlns:a16="http://schemas.microsoft.com/office/drawing/2014/main" id="{816E6B65-EE31-4D69-2E00-244EC9FED0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845" y="2612571"/>
            <a:ext cx="3544499" cy="2726489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C749893-7801-88DB-7420-0BC59E1A1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0216494"/>
              </p:ext>
            </p:extLst>
          </p:nvPr>
        </p:nvGraphicFramePr>
        <p:xfrm>
          <a:off x="6317234" y="2038866"/>
          <a:ext cx="4952879" cy="373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514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A4588B-66C0-F300-A29A-DDCE959AD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905185"/>
          </a:xfrm>
        </p:spPr>
        <p:txBody>
          <a:bodyPr/>
          <a:lstStyle/>
          <a:p>
            <a:pPr algn="ctr"/>
            <a:r>
              <a:rPr lang="en-US" sz="4000" dirty="0"/>
              <a:t>Allowable Expense? #3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18BF714-E6CF-048C-6081-ADFCD956F4CB}"/>
              </a:ext>
            </a:extLst>
          </p:cNvPr>
          <p:cNvSpPr txBox="1">
            <a:spLocks/>
          </p:cNvSpPr>
          <p:nvPr/>
        </p:nvSpPr>
        <p:spPr>
          <a:xfrm>
            <a:off x="1242845" y="2038866"/>
            <a:ext cx="3544499" cy="3628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0185" algn="ctr">
              <a:lnSpc>
                <a:spcPct val="100000"/>
              </a:lnSpc>
            </a:pPr>
            <a:endParaRPr lang="en-US" sz="1200" i="0" dirty="0">
              <a:solidFill>
                <a:srgbClr val="202124"/>
              </a:solidFill>
              <a:latin typeface="+mj-lt"/>
            </a:endParaRPr>
          </a:p>
          <a:p>
            <a:pPr marL="210185" algn="ctr">
              <a:lnSpc>
                <a:spcPct val="100000"/>
              </a:lnSpc>
            </a:pPr>
            <a:r>
              <a:rPr lang="en-US" b="1" i="0" dirty="0">
                <a:solidFill>
                  <a:srgbClr val="202124"/>
                </a:solidFill>
                <a:latin typeface="+mj-lt"/>
              </a:rPr>
              <a:t>Petri dishes</a:t>
            </a:r>
            <a:endParaRPr lang="en-US" b="1" dirty="0">
              <a:latin typeface="+mj-lt"/>
            </a:endParaRPr>
          </a:p>
        </p:txBody>
      </p:sp>
      <p:pic>
        <p:nvPicPr>
          <p:cNvPr id="6" name="Picture 5" descr="Close up of cultures in petri dishes on a counter in a lab">
            <a:extLst>
              <a:ext uri="{FF2B5EF4-FFF2-40B4-BE49-F238E27FC236}">
                <a16:creationId xmlns:a16="http://schemas.microsoft.com/office/drawing/2014/main" id="{5F9063DB-4FE1-E460-0C07-F1EBEDF584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845" y="2994044"/>
            <a:ext cx="3544499" cy="2362422"/>
          </a:xfrm>
          <a:prstGeom prst="rect">
            <a:avLst/>
          </a:prstGeom>
        </p:spPr>
      </p:pic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13E7D851-DAEF-633F-6A97-0758CBB9F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8954645"/>
              </p:ext>
            </p:extLst>
          </p:nvPr>
        </p:nvGraphicFramePr>
        <p:xfrm>
          <a:off x="6317234" y="2038866"/>
          <a:ext cx="4952879" cy="373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4787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1C786BD6-105A-C146-933E-A959953D0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87" y="534155"/>
            <a:ext cx="6756399" cy="1557196"/>
          </a:xfrm>
        </p:spPr>
        <p:txBody>
          <a:bodyPr/>
          <a:lstStyle/>
          <a:p>
            <a:r>
              <a:rPr lang="en-US" sz="3600" dirty="0"/>
              <a:t>Session Objectives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BD9F806-70D3-52FD-5EF2-231170AD23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4032" y="2091352"/>
            <a:ext cx="6645243" cy="3558010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Understand the responsibility of individuals involved in managing the award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Identify the requirements of a new award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Discuss questions the Principal Investigator (PI) should ask during monthly review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Reinforce Uniform Guidance (UG) requirements for Allowability and discuss examples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Discuss sponsor and MU guidelines which may be more restrictive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Provide examples of non-compliance</a:t>
            </a:r>
          </a:p>
        </p:txBody>
      </p:sp>
      <p:pic>
        <p:nvPicPr>
          <p:cNvPr id="4" name="Picture Placeholder 7">
            <a:extLst>
              <a:ext uri="{FF2B5EF4-FFF2-40B4-BE49-F238E27FC236}">
                <a16:creationId xmlns:a16="http://schemas.microsoft.com/office/drawing/2014/main" id="{1CC41ECF-7442-A415-8F74-D309E8C70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tretch/>
        </p:blipFill>
        <p:spPr>
          <a:xfrm>
            <a:off x="7378574" y="0"/>
            <a:ext cx="4813426" cy="6083929"/>
          </a:xfrm>
          <a:noFill/>
        </p:spPr>
      </p:pic>
    </p:spTree>
    <p:extLst>
      <p:ext uri="{BB962C8B-B14F-4D97-AF65-F5344CB8AC3E}">
        <p14:creationId xmlns:p14="http://schemas.microsoft.com/office/powerpoint/2010/main" val="11748240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CFDABD-037E-7125-5E4B-11A3684EF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50"/>
            <a:ext cx="11106550" cy="1048966"/>
          </a:xfrm>
        </p:spPr>
        <p:txBody>
          <a:bodyPr/>
          <a:lstStyle/>
          <a:p>
            <a:pPr algn="ctr"/>
            <a:r>
              <a:rPr lang="en-US" sz="4000" dirty="0"/>
              <a:t>Allowable Expense? #4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3DC7FE5-CAC8-7D99-888D-80550DA71CC3}"/>
              </a:ext>
            </a:extLst>
          </p:cNvPr>
          <p:cNvSpPr txBox="1">
            <a:spLocks/>
          </p:cNvSpPr>
          <p:nvPr/>
        </p:nvSpPr>
        <p:spPr>
          <a:xfrm>
            <a:off x="1242845" y="2066052"/>
            <a:ext cx="3544499" cy="3731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0185" algn="ctr">
              <a:lnSpc>
                <a:spcPct val="100000"/>
              </a:lnSpc>
            </a:pPr>
            <a:r>
              <a:rPr lang="en-US" b="1" i="0" dirty="0">
                <a:latin typeface="+mj-lt"/>
              </a:rPr>
              <a:t>Computer Monitor</a:t>
            </a:r>
            <a:r>
              <a:rPr lang="en-US" dirty="0">
                <a:latin typeface="+mj-lt"/>
              </a:rPr>
              <a:t>	</a:t>
            </a:r>
          </a:p>
        </p:txBody>
      </p:sp>
      <p:pic>
        <p:nvPicPr>
          <p:cNvPr id="6" name="Picture 5" descr="Woman using a computer">
            <a:extLst>
              <a:ext uri="{FF2B5EF4-FFF2-40B4-BE49-F238E27FC236}">
                <a16:creationId xmlns:a16="http://schemas.microsoft.com/office/drawing/2014/main" id="{C8907734-8D91-E661-0249-86E94C7AA1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845" y="2806637"/>
            <a:ext cx="3609073" cy="2406048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45AF3621-2F2E-12E3-B849-28284F53B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7413848"/>
              </p:ext>
            </p:extLst>
          </p:nvPr>
        </p:nvGraphicFramePr>
        <p:xfrm>
          <a:off x="6317234" y="2038866"/>
          <a:ext cx="4952879" cy="373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5837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111CDF-540A-CD51-306A-CCFC8116E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1069489"/>
          </a:xfrm>
        </p:spPr>
        <p:txBody>
          <a:bodyPr/>
          <a:lstStyle/>
          <a:p>
            <a:pPr algn="ctr"/>
            <a:r>
              <a:rPr lang="en-US" sz="4000" dirty="0"/>
              <a:t>Allowable Expense? #5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E54F70C-4442-9703-0C35-C0993F2CA78F}"/>
              </a:ext>
            </a:extLst>
          </p:cNvPr>
          <p:cNvSpPr txBox="1">
            <a:spLocks/>
          </p:cNvSpPr>
          <p:nvPr/>
        </p:nvSpPr>
        <p:spPr>
          <a:xfrm>
            <a:off x="1242845" y="2066052"/>
            <a:ext cx="3851669" cy="3731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0185" algn="ctr">
              <a:lnSpc>
                <a:spcPct val="100000"/>
              </a:lnSpc>
            </a:pPr>
            <a:r>
              <a:rPr lang="en-US" b="1" i="0" dirty="0">
                <a:latin typeface="+mj-lt"/>
              </a:rPr>
              <a:t>Alcoholic Beverages</a:t>
            </a:r>
          </a:p>
        </p:txBody>
      </p:sp>
      <p:pic>
        <p:nvPicPr>
          <p:cNvPr id="6" name="Picture 5" descr="Red wine glasses and bottle">
            <a:extLst>
              <a:ext uri="{FF2B5EF4-FFF2-40B4-BE49-F238E27FC236}">
                <a16:creationId xmlns:a16="http://schemas.microsoft.com/office/drawing/2014/main" id="{0C60DABF-7554-03DD-E5AE-307A151C87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845" y="2726026"/>
            <a:ext cx="3851669" cy="2362076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D989288-E261-B182-5B4E-AAB9780B1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5203940"/>
              </p:ext>
            </p:extLst>
          </p:nvPr>
        </p:nvGraphicFramePr>
        <p:xfrm>
          <a:off x="6317234" y="2038866"/>
          <a:ext cx="4952879" cy="373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944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85CA1A0-CCD7-A8D5-A9E3-142A75689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6297085" cy="851451"/>
          </a:xfrm>
        </p:spPr>
        <p:txBody>
          <a:bodyPr/>
          <a:lstStyle/>
          <a:p>
            <a:r>
              <a:rPr lang="en-US" sz="3200" dirty="0"/>
              <a:t>What about Cost Share?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6006528-3F91-4777-B425-17142CE279E5}"/>
              </a:ext>
            </a:extLst>
          </p:cNvPr>
          <p:cNvSpPr txBox="1">
            <a:spLocks/>
          </p:cNvSpPr>
          <p:nvPr/>
        </p:nvSpPr>
        <p:spPr>
          <a:xfrm>
            <a:off x="307819" y="2066926"/>
            <a:ext cx="5788182" cy="3333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81685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i="0" dirty="0"/>
              <a:t>Any cost share expenses must meet the same allowability standards as the grant</a:t>
            </a:r>
          </a:p>
          <a:p>
            <a:pPr marL="781685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i="0" dirty="0"/>
              <a:t>If a cost is deemed unallowable as either a direct or indirect cost, it cannot be used to meet cost sharing requirements</a:t>
            </a:r>
          </a:p>
          <a:p>
            <a:pPr lvl="1"/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BBE5CE6-17D3-F68D-CA21-088F6ADFD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18" r="23018"/>
          <a:stretch>
            <a:fillRect/>
          </a:stretch>
        </p:blipFill>
        <p:spPr>
          <a:xfrm>
            <a:off x="7284441" y="1"/>
            <a:ext cx="4907559" cy="606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1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0" descr="A person writing on a notebook">
            <a:extLst>
              <a:ext uri="{FF2B5EF4-FFF2-40B4-BE49-F238E27FC236}">
                <a16:creationId xmlns:a16="http://schemas.microsoft.com/office/drawing/2014/main" id="{E0858862-45E0-361B-B1FE-D90170E61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19" r="23019"/>
          <a:stretch>
            <a:fillRect/>
          </a:stretch>
        </p:blipFill>
        <p:spPr>
          <a:xfrm>
            <a:off x="0" y="1"/>
            <a:ext cx="4907559" cy="606287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A3B11D2-9C29-A5DA-E80A-54D589DC7CC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7958" y="707186"/>
            <a:ext cx="6297085" cy="1300586"/>
          </a:xfrm>
          <a:prstGeom prst="rect">
            <a:avLst/>
          </a:prstGeom>
          <a:solidFill>
            <a:schemeClr val="bg2"/>
          </a:solidFill>
          <a:ln w="19050" cap="flat" cmpd="sng" algn="ctr">
            <a:solidFill>
              <a:schemeClr val="dk1"/>
            </a:solidFill>
            <a:prstDash val="solid"/>
            <a:miter lim="800000"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+mj-lt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Arial" panose="020B0604020202020204" pitchFamily="34" charset="0"/>
              </a:rPr>
              <a:t>Principal Investigator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Arial" panose="020B0604020202020204" pitchFamily="34" charset="0"/>
              </a:rPr>
              <a:t>Managerial Review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81F736-E79E-64E8-6887-A9AAAC8303FE}"/>
              </a:ext>
            </a:extLst>
          </p:cNvPr>
          <p:cNvSpPr txBox="1"/>
          <p:nvPr/>
        </p:nvSpPr>
        <p:spPr>
          <a:xfrm>
            <a:off x="5397957" y="2364641"/>
            <a:ext cx="6297086" cy="3385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6075" lvl="1" indent="-2317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Expenditures reasonable based on time and/or status of the research</a:t>
            </a:r>
          </a:p>
          <a:p>
            <a:pPr marL="346075" lvl="1" indent="-2317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Allowable expenditures per Uniform Guidance (UG) and sponsor</a:t>
            </a:r>
          </a:p>
          <a:p>
            <a:pPr marL="346075" lvl="1" indent="-2317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Appropriate individuals charged to award</a:t>
            </a:r>
          </a:p>
          <a:p>
            <a:pPr marL="346075" lvl="1" indent="-2317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Principal Investigator (PI -- and others, if applicable) meeting committed effort</a:t>
            </a:r>
          </a:p>
          <a:p>
            <a:pPr marL="346075" lvl="1" indent="-2317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Subrecipient progress and invoices accurate</a:t>
            </a:r>
          </a:p>
          <a:p>
            <a:pPr marL="346075" lvl="1" indent="-2317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Cost sharing commitments being met</a:t>
            </a:r>
          </a:p>
          <a:p>
            <a:pPr marL="346075" lvl="1" indent="-2317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Evaluate need for no-cost time extension</a:t>
            </a:r>
          </a:p>
        </p:txBody>
      </p:sp>
    </p:spTree>
    <p:extLst>
      <p:ext uri="{BB962C8B-B14F-4D97-AF65-F5344CB8AC3E}">
        <p14:creationId xmlns:p14="http://schemas.microsoft.com/office/powerpoint/2010/main" val="902765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CA3A8668-5F6A-E9CB-BFEC-5B12B2A26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50"/>
            <a:ext cx="11106550" cy="815992"/>
          </a:xfrm>
        </p:spPr>
        <p:txBody>
          <a:bodyPr/>
          <a:lstStyle/>
          <a:p>
            <a:pPr algn="ctr"/>
            <a:r>
              <a:rPr lang="en-US" sz="2400" dirty="0">
                <a:cs typeface="Arial"/>
              </a:rPr>
              <a:t>Documenting Principal Investigator Managerial Review</a:t>
            </a:r>
            <a:endParaRPr lang="en-US" sz="2400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32CA73E-C583-6121-4D9F-A9DA0CA2108A}"/>
              </a:ext>
            </a:extLst>
          </p:cNvPr>
          <p:cNvSpPr txBox="1">
            <a:spLocks/>
          </p:cNvSpPr>
          <p:nvPr/>
        </p:nvSpPr>
        <p:spPr>
          <a:xfrm>
            <a:off x="1186004" y="2038867"/>
            <a:ext cx="9334123" cy="31759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PI Grant Reports sent out monthly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solidFill>
                  <a:schemeClr val="tx1"/>
                </a:solidFill>
              </a:rPr>
              <a:t>Summary of expenditures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solidFill>
                  <a:schemeClr val="tx1"/>
                </a:solidFill>
              </a:rPr>
              <a:t>Detailed Payroll Information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solidFill>
                  <a:schemeClr val="tx1"/>
                </a:solidFill>
              </a:rPr>
              <a:t>salary posted the grant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solidFill>
                  <a:schemeClr val="tx1"/>
                </a:solidFill>
              </a:rPr>
              <a:t>salary that is not posted to the grant 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solidFill>
                  <a:schemeClr val="tx1"/>
                </a:solidFill>
              </a:rPr>
              <a:t>Procurement transactions</a:t>
            </a:r>
          </a:p>
          <a:p>
            <a:r>
              <a:rPr lang="en-US" dirty="0"/>
              <a:t>Auditors want documented review</a:t>
            </a:r>
          </a:p>
          <a:p>
            <a:r>
              <a:rPr lang="en-US" dirty="0"/>
              <a:t>PIs have ability to confirm review</a:t>
            </a:r>
          </a:p>
          <a:p>
            <a:pPr lvl="2">
              <a:buFont typeface="Wingdings" panose="020B0604020202020204" pitchFamily="34" charset="0"/>
              <a:buChar char="§"/>
            </a:pPr>
            <a:endParaRPr lang="en-US" dirty="0"/>
          </a:p>
          <a:p>
            <a:pPr lvl="2">
              <a:buFont typeface="Wingdings" panose="020B0604020202020204" pitchFamily="34" charset="0"/>
              <a:buChar char="§"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645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E2E6AF52-7B3F-89D6-9C9A-F2978F8E1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978954"/>
          </a:xfrm>
        </p:spPr>
        <p:txBody>
          <a:bodyPr/>
          <a:lstStyle/>
          <a:p>
            <a:pPr algn="ctr"/>
            <a:r>
              <a:rPr lang="en-US" sz="2400" dirty="0">
                <a:cs typeface="Arial"/>
              </a:rPr>
              <a:t>Additional Reports Available for Review </a:t>
            </a:r>
            <a:endParaRPr lang="en-US" sz="2400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A1E27B6-29EA-4E73-21E4-9AC1D65FC163}"/>
              </a:ext>
            </a:extLst>
          </p:cNvPr>
          <p:cNvSpPr txBox="1">
            <a:spLocks/>
          </p:cNvSpPr>
          <p:nvPr/>
        </p:nvSpPr>
        <p:spPr>
          <a:xfrm>
            <a:off x="914400" y="2417275"/>
            <a:ext cx="10295467" cy="32421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Budget Variance 2, Project to 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Balance Sheet 1, limit to project and fund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Income Statement 2, project to 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Grants Report 5, Award Listing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161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4">
            <a:extLst>
              <a:ext uri="{FF2B5EF4-FFF2-40B4-BE49-F238E27FC236}">
                <a16:creationId xmlns:a16="http://schemas.microsoft.com/office/drawing/2014/main" id="{046ED0EC-8A5E-F857-D5CC-3B44935D2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443496"/>
            <a:ext cx="11106550" cy="885999"/>
          </a:xfrm>
        </p:spPr>
        <p:txBody>
          <a:bodyPr/>
          <a:lstStyle/>
          <a:p>
            <a:pPr algn="ctr"/>
            <a:r>
              <a:rPr lang="en-US" sz="3600" dirty="0"/>
              <a:t>PeopleSoft Reporting Tools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BE53E-B013-AE4B-1403-B0860972B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25" y="2084458"/>
            <a:ext cx="11106550" cy="378294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F738F6D-BCD6-FB86-8038-2A96A4A4DC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5252" y="2863285"/>
            <a:ext cx="2238667" cy="363786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8FAF248-259A-CFE6-EE69-67238A063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2154" y="2568692"/>
            <a:ext cx="2238667" cy="263408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67DBA6B-595D-1A50-5464-F239A03C7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21354" y="2807393"/>
            <a:ext cx="2238667" cy="266007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8E0A420-364F-D20F-97B4-B7617B1F6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2155" y="4903245"/>
            <a:ext cx="2238667" cy="209192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00CC97C-D2CE-E27D-A1F1-D92012BBF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2156" y="5371532"/>
            <a:ext cx="2302366" cy="222239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300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:a16="http://schemas.microsoft.com/office/drawing/2014/main" id="{9FF8297E-C38B-6B3B-3258-79070DA63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797885"/>
          </a:xfrm>
        </p:spPr>
        <p:txBody>
          <a:bodyPr/>
          <a:lstStyle/>
          <a:p>
            <a:pPr algn="ctr"/>
            <a:r>
              <a:rPr lang="en-US" sz="4000" b="1" dirty="0">
                <a:cs typeface="Arial"/>
              </a:rPr>
              <a:t>Budget Variance #2</a:t>
            </a:r>
            <a:endParaRPr lang="en-US" u="sng" dirty="0">
              <a:cs typeface="Arial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08FE6AC6-FC30-ACDA-B9DB-E21D3593F72C}"/>
              </a:ext>
            </a:extLst>
          </p:cNvPr>
          <p:cNvSpPr txBox="1">
            <a:spLocks/>
          </p:cNvSpPr>
          <p:nvPr/>
        </p:nvSpPr>
        <p:spPr>
          <a:xfrm>
            <a:off x="521158" y="2038866"/>
            <a:ext cx="11106550" cy="3620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lnSpc>
                <a:spcPct val="110000"/>
              </a:lnSpc>
            </a:pPr>
            <a:r>
              <a:rPr lang="en-US" sz="2800" dirty="0">
                <a:solidFill>
                  <a:schemeClr val="tx1"/>
                </a:solidFill>
              </a:rPr>
              <a:t>Compares overall budget to actual expenditures</a:t>
            </a:r>
          </a:p>
          <a:p>
            <a:pPr lvl="1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Project to date </a:t>
            </a:r>
          </a:p>
          <a:p>
            <a:pPr lvl="1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Revenue and expenses at a high level</a:t>
            </a:r>
          </a:p>
          <a:p>
            <a:pPr lvl="1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Sponsor funding and cost share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Answer questions such as:</a:t>
            </a:r>
          </a:p>
          <a:p>
            <a:pPr marL="800100" lvl="2" indent="-3429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How much money is left in the budget?</a:t>
            </a:r>
          </a:p>
          <a:p>
            <a:pPr marL="800100" lvl="2" indent="-3429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Are expenses in line with my progress of work?</a:t>
            </a:r>
          </a:p>
        </p:txBody>
      </p:sp>
    </p:spTree>
    <p:extLst>
      <p:ext uri="{BB962C8B-B14F-4D97-AF65-F5344CB8AC3E}">
        <p14:creationId xmlns:p14="http://schemas.microsoft.com/office/powerpoint/2010/main" val="1653427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421ABF-5D23-4874-6B18-9E84B5D35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1006114"/>
          </a:xfrm>
        </p:spPr>
        <p:txBody>
          <a:bodyPr/>
          <a:lstStyle/>
          <a:p>
            <a:pPr algn="ctr"/>
            <a:r>
              <a:rPr lang="en-US" sz="4000" b="1" dirty="0"/>
              <a:t>Balance Sheet #1</a:t>
            </a: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5FAE878-6F40-C927-B6AC-018DA456999E}"/>
              </a:ext>
            </a:extLst>
          </p:cNvPr>
          <p:cNvSpPr txBox="1">
            <a:spLocks/>
          </p:cNvSpPr>
          <p:nvPr/>
        </p:nvSpPr>
        <p:spPr>
          <a:xfrm>
            <a:off x="521158" y="2038866"/>
            <a:ext cx="11106550" cy="3620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Gotham Book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>
              <a:lnSpc>
                <a:spcPct val="100000"/>
              </a:lnSpc>
            </a:pPr>
            <a:r>
              <a:rPr lang="en-US" sz="3200" dirty="0"/>
              <a:t>Snapshot of Assets and Liabilities at a given point in time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Answer questions such as:</a:t>
            </a:r>
          </a:p>
          <a:p>
            <a:pPr marL="800100" lvl="2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800" dirty="0"/>
              <a:t>Do we have any pending payments?</a:t>
            </a:r>
          </a:p>
          <a:p>
            <a:pPr marL="1257300" lvl="4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Accounts Receivable = unpaid invoices</a:t>
            </a:r>
          </a:p>
          <a:p>
            <a:pPr marL="800100" lvl="2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800" dirty="0"/>
              <a:t>Do we have any pending payment/expenses?</a:t>
            </a:r>
          </a:p>
          <a:p>
            <a:pPr marL="1257300" lvl="4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Accounts Payable = unpaid expenses </a:t>
            </a:r>
          </a:p>
        </p:txBody>
      </p:sp>
    </p:spTree>
    <p:extLst>
      <p:ext uri="{BB962C8B-B14F-4D97-AF65-F5344CB8AC3E}">
        <p14:creationId xmlns:p14="http://schemas.microsoft.com/office/powerpoint/2010/main" val="12012394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E80589-9F0D-5B17-DC2B-0BA36148B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933687"/>
          </a:xfrm>
        </p:spPr>
        <p:txBody>
          <a:bodyPr/>
          <a:lstStyle/>
          <a:p>
            <a:pPr algn="ctr"/>
            <a:r>
              <a:rPr lang="en-US" sz="4000" b="1" dirty="0">
                <a:cs typeface="Arial"/>
              </a:rPr>
              <a:t>Income Statement #2</a:t>
            </a:r>
            <a:endParaRPr lang="en-US" u="sng" dirty="0">
              <a:cs typeface="Arial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EEDB3F1-AD23-FE67-14AE-DE9DFA991977}"/>
              </a:ext>
            </a:extLst>
          </p:cNvPr>
          <p:cNvSpPr txBox="1">
            <a:spLocks/>
          </p:cNvSpPr>
          <p:nvPr/>
        </p:nvSpPr>
        <p:spPr>
          <a:xfrm>
            <a:off x="521158" y="2038866"/>
            <a:ext cx="11106550" cy="3898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Detailed report of revenues and expenditures</a:t>
            </a:r>
          </a:p>
          <a:p>
            <a:pPr marL="22860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Revenue and expense accounts on individual level</a:t>
            </a:r>
          </a:p>
          <a:p>
            <a:pPr marL="22860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Project to date </a:t>
            </a:r>
          </a:p>
          <a:p>
            <a:pPr marL="22860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Drill down to details</a:t>
            </a:r>
          </a:p>
          <a:p>
            <a:pPr marL="22860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Answer questions such as:</a:t>
            </a:r>
          </a:p>
          <a:p>
            <a:pPr marL="800100" lvl="2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Is salary of PI correctly posted?</a:t>
            </a:r>
          </a:p>
          <a:p>
            <a:pPr marL="800100" lvl="2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Have P-card purchases posted?</a:t>
            </a:r>
          </a:p>
          <a:p>
            <a:pPr marL="800100" lvl="2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Have expenses posted after the end date?</a:t>
            </a:r>
          </a:p>
        </p:txBody>
      </p:sp>
    </p:spTree>
    <p:extLst>
      <p:ext uri="{BB962C8B-B14F-4D97-AF65-F5344CB8AC3E}">
        <p14:creationId xmlns:p14="http://schemas.microsoft.com/office/powerpoint/2010/main" val="2442244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2D8C3-A6BE-4ABF-EA38-24EF6916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69956"/>
            <a:ext cx="10515600" cy="1358020"/>
          </a:xfrm>
        </p:spPr>
        <p:txBody>
          <a:bodyPr/>
          <a:lstStyle/>
          <a:p>
            <a:pPr algn="ctr"/>
            <a:r>
              <a:rPr lang="en-US" sz="4000" dirty="0"/>
              <a:t>Award Cycle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5D7FDAEB-16FB-9956-4CEC-F318D3F71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7627511"/>
              </p:ext>
            </p:extLst>
          </p:nvPr>
        </p:nvGraphicFramePr>
        <p:xfrm>
          <a:off x="914400" y="2038350"/>
          <a:ext cx="10294938" cy="3621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0597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>
            <a:extLst>
              <a:ext uri="{FF2B5EF4-FFF2-40B4-BE49-F238E27FC236}">
                <a16:creationId xmlns:a16="http://schemas.microsoft.com/office/drawing/2014/main" id="{FFA84136-5A00-0231-9D67-2078B32B8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1096649"/>
          </a:xfrm>
        </p:spPr>
        <p:txBody>
          <a:bodyPr/>
          <a:lstStyle/>
          <a:p>
            <a:pPr algn="ctr"/>
            <a:r>
              <a:rPr lang="en-US" sz="4000" b="1" dirty="0">
                <a:latin typeface="+mj-lt"/>
              </a:rPr>
              <a:t>Award Listing: Grants Report #5</a:t>
            </a:r>
            <a:endParaRPr lang="en-US" sz="4000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50E1298B-1EB8-F0F9-472F-AFDFF7C47A14}"/>
              </a:ext>
            </a:extLst>
          </p:cNvPr>
          <p:cNvSpPr txBox="1">
            <a:spLocks/>
          </p:cNvSpPr>
          <p:nvPr/>
        </p:nvSpPr>
        <p:spPr>
          <a:xfrm>
            <a:off x="521158" y="2038866"/>
            <a:ext cx="11106550" cy="39878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5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Using employee ID, find all awards for a specific PI</a:t>
            </a:r>
            <a:endParaRPr lang="en-US" sz="2400" dirty="0">
              <a:solidFill>
                <a:schemeClr val="tx1"/>
              </a:solidFill>
            </a:endParaRPr>
          </a:p>
          <a:p>
            <a:pPr marL="23495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Search by Sponsor ID to find all projects by a certain sponsor</a:t>
            </a:r>
          </a:p>
          <a:p>
            <a:pPr marL="23495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Can filter by project status (open, closed)</a:t>
            </a:r>
          </a:p>
          <a:p>
            <a:pPr marL="806450" lvl="3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Very helpful in knowing what we need to work on to get things closed out</a:t>
            </a:r>
          </a:p>
          <a:p>
            <a:pPr marL="23495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Can see if projects are overspent, underspent, or need to bill</a:t>
            </a:r>
          </a:p>
        </p:txBody>
      </p:sp>
    </p:spTree>
    <p:extLst>
      <p:ext uri="{BB962C8B-B14F-4D97-AF65-F5344CB8AC3E}">
        <p14:creationId xmlns:p14="http://schemas.microsoft.com/office/powerpoint/2010/main" val="2599711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AF8F342-0443-D77B-E76D-EC4DE4EF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6297085" cy="879366"/>
          </a:xfrm>
        </p:spPr>
        <p:txBody>
          <a:bodyPr/>
          <a:lstStyle/>
          <a:p>
            <a:pPr algn="ctr"/>
            <a:r>
              <a:rPr lang="en-US" sz="3200" dirty="0"/>
              <a:t>Notifications and Requests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C18CE7-0012-A256-8B5D-7990DB4561E2}"/>
              </a:ext>
            </a:extLst>
          </p:cNvPr>
          <p:cNvSpPr txBox="1">
            <a:spLocks/>
          </p:cNvSpPr>
          <p:nvPr/>
        </p:nvSpPr>
        <p:spPr>
          <a:xfrm>
            <a:off x="521158" y="2114551"/>
            <a:ext cx="6297086" cy="39483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9600" dirty="0"/>
              <a:t>Coordinate these type of changes with </a:t>
            </a:r>
            <a:r>
              <a:rPr lang="en-US" sz="9600" b="1" dirty="0"/>
              <a:t>SPA</a:t>
            </a:r>
            <a:r>
              <a:rPr lang="en-US" sz="9600" dirty="0"/>
              <a:t> </a:t>
            </a:r>
          </a:p>
          <a:p>
            <a:pPr marL="401638" lvl="1">
              <a:lnSpc>
                <a:spcPct val="120000"/>
              </a:lnSpc>
            </a:pPr>
            <a:r>
              <a:rPr lang="en-US" sz="8000" dirty="0">
                <a:solidFill>
                  <a:schemeClr val="tx1"/>
                </a:solidFill>
              </a:rPr>
              <a:t>Scope of work</a:t>
            </a:r>
          </a:p>
          <a:p>
            <a:pPr marL="401638" lvl="1">
              <a:lnSpc>
                <a:spcPct val="120000"/>
              </a:lnSpc>
            </a:pPr>
            <a:r>
              <a:rPr lang="en-US" sz="8000" dirty="0">
                <a:solidFill>
                  <a:schemeClr val="tx1"/>
                </a:solidFill>
              </a:rPr>
              <a:t>Re-budgeting</a:t>
            </a:r>
          </a:p>
          <a:p>
            <a:pPr marL="401638" lvl="1">
              <a:lnSpc>
                <a:spcPct val="120000"/>
              </a:lnSpc>
            </a:pPr>
            <a:r>
              <a:rPr lang="en-US" sz="8000" dirty="0">
                <a:solidFill>
                  <a:schemeClr val="tx1"/>
                </a:solidFill>
              </a:rPr>
              <a:t>Effort of PI or key individual</a:t>
            </a:r>
          </a:p>
          <a:p>
            <a:pPr marL="858838" lvl="4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7000" dirty="0">
                <a:solidFill>
                  <a:schemeClr val="tx1"/>
                </a:solidFill>
              </a:rPr>
              <a:t>Absence of PI for more than 3 months</a:t>
            </a:r>
          </a:p>
          <a:p>
            <a:pPr marL="858838" lvl="4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7000" dirty="0">
                <a:solidFill>
                  <a:schemeClr val="tx1"/>
                </a:solidFill>
              </a:rPr>
              <a:t>Change in effort &gt;25% from budget</a:t>
            </a:r>
          </a:p>
          <a:p>
            <a:pPr marL="401638" lvl="1">
              <a:lnSpc>
                <a:spcPct val="120000"/>
              </a:lnSpc>
            </a:pPr>
            <a:r>
              <a:rPr lang="en-US" sz="8000" dirty="0">
                <a:solidFill>
                  <a:schemeClr val="tx1"/>
                </a:solidFill>
              </a:rPr>
              <a:t>Cost share not on track</a:t>
            </a:r>
          </a:p>
          <a:p>
            <a:pPr marL="401638" lvl="1">
              <a:lnSpc>
                <a:spcPct val="120000"/>
              </a:lnSpc>
            </a:pPr>
            <a:r>
              <a:rPr lang="en-US" sz="8000" dirty="0">
                <a:solidFill>
                  <a:schemeClr val="tx1"/>
                </a:solidFill>
              </a:rPr>
              <a:t>Subaward change</a:t>
            </a:r>
          </a:p>
          <a:p>
            <a:pPr marL="401638" lvl="1">
              <a:lnSpc>
                <a:spcPct val="120000"/>
              </a:lnSpc>
            </a:pPr>
            <a:r>
              <a:rPr lang="en-US" sz="8000" dirty="0">
                <a:solidFill>
                  <a:schemeClr val="tx1"/>
                </a:solidFill>
              </a:rPr>
              <a:t>No-cost time extension</a:t>
            </a:r>
          </a:p>
          <a:p>
            <a:pPr marL="401638" lvl="1">
              <a:lnSpc>
                <a:spcPct val="120000"/>
              </a:lnSpc>
            </a:pPr>
            <a:r>
              <a:rPr lang="en-US" sz="8000" dirty="0">
                <a:solidFill>
                  <a:schemeClr val="tx1"/>
                </a:solidFill>
              </a:rPr>
              <a:t>Internal Department Transfer</a:t>
            </a:r>
          </a:p>
          <a:p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AFB35FE-6BEF-41A1-3451-EAF268CE3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71" r="22971"/>
          <a:stretch>
            <a:fillRect/>
          </a:stretch>
        </p:blipFill>
        <p:spPr>
          <a:xfrm>
            <a:off x="7284441" y="1"/>
            <a:ext cx="4907559" cy="606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122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4" descr="A person in a purple mask and gloves sitting at a desk with a computer">
            <a:extLst>
              <a:ext uri="{FF2B5EF4-FFF2-40B4-BE49-F238E27FC236}">
                <a16:creationId xmlns:a16="http://schemas.microsoft.com/office/drawing/2014/main" id="{C49E9088-3EBA-4605-C456-AF5CA05DE0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21" r="23021"/>
          <a:stretch>
            <a:fillRect/>
          </a:stretch>
        </p:blipFill>
        <p:spPr>
          <a:xfrm>
            <a:off x="0" y="1"/>
            <a:ext cx="4907559" cy="606287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EA8B679-BC8D-479D-2853-B13DC4D64A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613679" y="760491"/>
            <a:ext cx="6297086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My Award 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Overspent…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20F040-F2CF-B74D-64FB-C8E053DD281E}"/>
              </a:ext>
            </a:extLst>
          </p:cNvPr>
          <p:cNvSpPr txBox="1"/>
          <p:nvPr/>
        </p:nvSpPr>
        <p:spPr>
          <a:xfrm>
            <a:off x="5397958" y="2364641"/>
            <a:ext cx="6297085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cs typeface="Arial"/>
              </a:rPr>
              <a:t>How do you calculate direct and indirect costs on an overspent award?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cs typeface="Arial"/>
            </a:endParaRPr>
          </a:p>
          <a:p>
            <a:pPr algn="ctr">
              <a:buNone/>
            </a:pPr>
            <a:r>
              <a:rPr lang="en-US" sz="2000" dirty="0">
                <a:cs typeface="Arial"/>
              </a:rPr>
              <a:t>  </a:t>
            </a:r>
            <a:r>
              <a:rPr lang="en-US" sz="2000" b="1" dirty="0">
                <a:cs typeface="Arial"/>
              </a:rPr>
              <a:t>Direct amount </a:t>
            </a:r>
            <a:r>
              <a:rPr lang="en-US" sz="2000" dirty="0">
                <a:cs typeface="Arial"/>
              </a:rPr>
              <a:t>=  </a:t>
            </a:r>
            <a:r>
              <a:rPr lang="en-US" sz="2000" u="sng" dirty="0">
                <a:cs typeface="Arial"/>
              </a:rPr>
              <a:t>Overage/Shortage - Exclusions</a:t>
            </a:r>
            <a:endParaRPr lang="en-US" sz="2000" dirty="0">
              <a:cs typeface="Arial"/>
            </a:endParaRPr>
          </a:p>
          <a:p>
            <a:pPr algn="ctr">
              <a:buNone/>
            </a:pPr>
            <a:r>
              <a:rPr lang="en-US" sz="2000" dirty="0">
                <a:cs typeface="Arial"/>
              </a:rPr>
              <a:t>                                1 + Indirect rate (0.X)</a:t>
            </a:r>
          </a:p>
          <a:p>
            <a:pPr>
              <a:buNone/>
            </a:pPr>
            <a:endParaRPr lang="en-US" dirty="0">
              <a:cs typeface="Arial"/>
            </a:endParaRPr>
          </a:p>
          <a:p>
            <a:pPr>
              <a:buNone/>
            </a:pPr>
            <a:endParaRPr lang="en-US" sz="1100" dirty="0">
              <a:cs typeface="Arial"/>
            </a:endParaRPr>
          </a:p>
          <a:p>
            <a:pPr marL="1204913" lvl="1" indent="-285750">
              <a:buFont typeface="Wingdings" panose="05000000000000000000" pitchFamily="2" charset="2"/>
              <a:buChar char="ü"/>
              <a:tabLst>
                <a:tab pos="3435350" algn="l"/>
              </a:tabLst>
            </a:pPr>
            <a:r>
              <a:rPr lang="en-US" sz="2000" dirty="0">
                <a:cs typeface="Arial"/>
              </a:rPr>
              <a:t>Example 1: No exclusions</a:t>
            </a:r>
          </a:p>
          <a:p>
            <a:pPr marL="1204913" lvl="1" indent="-285750">
              <a:buFont typeface="Wingdings" panose="05000000000000000000" pitchFamily="2" charset="2"/>
              <a:buChar char="ü"/>
              <a:tabLst>
                <a:tab pos="3435350" algn="l"/>
              </a:tabLst>
            </a:pPr>
            <a:r>
              <a:rPr lang="en-US" sz="2000" dirty="0">
                <a:cs typeface="Arial"/>
              </a:rPr>
              <a:t>Example 2: Exclusions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38862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92FBC5-0E8E-964A-D96F-C38B91A32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58"/>
            <a:ext cx="6496050" cy="60752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6C4FE67B-C090-6F1D-495A-532FB3F60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370" y="596349"/>
            <a:ext cx="4312508" cy="670476"/>
          </a:xfrm>
        </p:spPr>
        <p:txBody>
          <a:bodyPr/>
          <a:lstStyle/>
          <a:p>
            <a:pPr algn="ctr"/>
            <a:r>
              <a:rPr lang="en-US" sz="3600" dirty="0"/>
              <a:t>Example #1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DD157E2B-39DD-FB52-2D6E-749588B14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3994125"/>
              </p:ext>
            </p:extLst>
          </p:nvPr>
        </p:nvGraphicFramePr>
        <p:xfrm>
          <a:off x="7532371" y="1933575"/>
          <a:ext cx="4312508" cy="3219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 descr="Badge with solid fill">
            <a:extLst>
              <a:ext uri="{FF2B5EF4-FFF2-40B4-BE49-F238E27FC236}">
                <a16:creationId xmlns:a16="http://schemas.microsoft.com/office/drawing/2014/main" id="{AF2A05F0-390F-ED97-FE42-456FE74C99D3}"/>
              </a:ext>
            </a:extLst>
          </p:cNvPr>
          <p:cNvSpPr/>
          <p:nvPr/>
        </p:nvSpPr>
        <p:spPr>
          <a:xfrm>
            <a:off x="711439" y="5581650"/>
            <a:ext cx="495061" cy="495061"/>
          </a:xfrm>
          <a:prstGeom prst="rect">
            <a:avLst/>
          </a:prstGeom>
          <a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09D62A-8F06-2F87-2237-82D9083C3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5450" y="5676900"/>
            <a:ext cx="1476375" cy="142875"/>
          </a:xfrm>
          <a:prstGeom prst="rect">
            <a:avLst/>
          </a:prstGeom>
          <a:noFill/>
          <a:ln w="28575">
            <a:solidFill>
              <a:srgbClr val="E164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 descr="Badge 1 with solid fill">
            <a:extLst>
              <a:ext uri="{FF2B5EF4-FFF2-40B4-BE49-F238E27FC236}">
                <a16:creationId xmlns:a16="http://schemas.microsoft.com/office/drawing/2014/main" id="{108CCF42-9643-C060-8D5B-E8CB3758A77C}"/>
              </a:ext>
            </a:extLst>
          </p:cNvPr>
          <p:cNvSpPr/>
          <p:nvPr/>
        </p:nvSpPr>
        <p:spPr>
          <a:xfrm>
            <a:off x="3248026" y="2181225"/>
            <a:ext cx="495061" cy="495061"/>
          </a:xfrm>
          <a:prstGeom prst="rect">
            <a:avLst/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B9D9C6-C386-3E54-79D0-39D0DE90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5450" y="2386570"/>
            <a:ext cx="1476375" cy="142876"/>
          </a:xfrm>
          <a:prstGeom prst="rect">
            <a:avLst/>
          </a:prstGeom>
          <a:noFill/>
          <a:ln w="28575">
            <a:solidFill>
              <a:srgbClr val="E164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709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3F0095-83DF-C640-E03E-EF9FE3D3E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978954"/>
          </a:xfrm>
        </p:spPr>
        <p:txBody>
          <a:bodyPr/>
          <a:lstStyle/>
          <a:p>
            <a:pPr algn="ctr"/>
            <a:r>
              <a:rPr lang="en-US" sz="3600" dirty="0"/>
              <a:t>My Award is Overspent…</a:t>
            </a:r>
            <a:br>
              <a:rPr lang="en-US" sz="3600" dirty="0"/>
            </a:br>
            <a:r>
              <a:rPr lang="en-US" sz="3600" dirty="0"/>
              <a:t>Example #2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E83B56-E1E2-9157-A248-E0413C4911D6}"/>
              </a:ext>
            </a:extLst>
          </p:cNvPr>
          <p:cNvSpPr txBox="1"/>
          <p:nvPr/>
        </p:nvSpPr>
        <p:spPr>
          <a:xfrm>
            <a:off x="521158" y="2057059"/>
            <a:ext cx="11106550" cy="69249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buNone/>
            </a:pPr>
            <a:r>
              <a:rPr lang="en-US" sz="2400" dirty="0">
                <a:cs typeface="Arial"/>
              </a:rPr>
              <a:t>  </a:t>
            </a:r>
            <a:r>
              <a:rPr lang="en-US" sz="2400" b="1" dirty="0">
                <a:cs typeface="Arial"/>
              </a:rPr>
              <a:t>Direct amount </a:t>
            </a:r>
            <a:r>
              <a:rPr lang="en-US" sz="2400" dirty="0">
                <a:cs typeface="Arial"/>
              </a:rPr>
              <a:t>=  </a:t>
            </a:r>
            <a:r>
              <a:rPr lang="en-US" sz="2400" u="sng" dirty="0">
                <a:cs typeface="Arial"/>
              </a:rPr>
              <a:t>Overage/Shortage - Exclusions</a:t>
            </a:r>
            <a:endParaRPr lang="en-US" sz="2400" dirty="0">
              <a:cs typeface="Arial"/>
            </a:endParaRPr>
          </a:p>
          <a:p>
            <a:pPr algn="ctr">
              <a:buNone/>
            </a:pPr>
            <a:r>
              <a:rPr lang="en-US" sz="2400" dirty="0">
                <a:cs typeface="Arial"/>
              </a:rPr>
              <a:t>                                1 + Indirect rate (0.X)</a:t>
            </a:r>
          </a:p>
          <a:p>
            <a:pPr>
              <a:buNone/>
            </a:pPr>
            <a:r>
              <a:rPr lang="en-US" sz="2400" u="sng" dirty="0">
                <a:cs typeface="Arial"/>
              </a:rPr>
              <a:t>Scenario</a:t>
            </a:r>
            <a:r>
              <a:rPr lang="en-US" sz="2400" dirty="0">
                <a:cs typeface="Arial"/>
              </a:rPr>
              <a:t>:</a:t>
            </a:r>
          </a:p>
          <a:p>
            <a:pPr>
              <a:buNone/>
            </a:pPr>
            <a:r>
              <a:rPr lang="en-US" sz="2400" dirty="0">
                <a:cs typeface="Arial"/>
              </a:rPr>
              <a:t>Project ended 2 months ago. It is overspent and you are working on getting the overage removed off. It has been identified that $2,000 in subcontract expenses (&gt;$50,000 category) will be removed off the project.</a:t>
            </a:r>
          </a:p>
          <a:p>
            <a:pPr>
              <a:buNone/>
            </a:pPr>
            <a:endParaRPr lang="en-US" sz="1200" dirty="0">
              <a:cs typeface="Arial"/>
            </a:endParaRPr>
          </a:p>
          <a:p>
            <a:pPr marL="111125">
              <a:buNone/>
            </a:pPr>
            <a:r>
              <a:rPr lang="en-US" sz="2400" u="sng" dirty="0">
                <a:cs typeface="Arial"/>
              </a:rPr>
              <a:t>Award Amount</a:t>
            </a:r>
            <a:r>
              <a:rPr lang="en-US" sz="2400" dirty="0">
                <a:cs typeface="Arial"/>
              </a:rPr>
              <a:t>: $250,000.00	</a:t>
            </a:r>
          </a:p>
          <a:p>
            <a:pPr marL="111125">
              <a:buNone/>
            </a:pPr>
            <a:r>
              <a:rPr lang="en-US" sz="2400" u="sng" dirty="0">
                <a:cs typeface="Arial"/>
              </a:rPr>
              <a:t>Total Expenses</a:t>
            </a:r>
            <a:r>
              <a:rPr lang="en-US" sz="2400" dirty="0">
                <a:cs typeface="Arial"/>
              </a:rPr>
              <a:t>: $267,509.34	</a:t>
            </a:r>
          </a:p>
          <a:p>
            <a:pPr marL="111125">
              <a:buNone/>
            </a:pPr>
            <a:r>
              <a:rPr lang="en-US" sz="2400" u="sng" dirty="0">
                <a:cs typeface="Arial"/>
              </a:rPr>
              <a:t>Indirect</a:t>
            </a:r>
            <a:r>
              <a:rPr lang="en-US" sz="2400" dirty="0">
                <a:cs typeface="Arial"/>
              </a:rPr>
              <a:t>: 56.5% MTDC</a:t>
            </a: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C5574BA-55ED-FD64-7CFF-ABFEB5865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3367773"/>
              </p:ext>
            </p:extLst>
          </p:nvPr>
        </p:nvGraphicFramePr>
        <p:xfrm>
          <a:off x="5147086" y="4047092"/>
          <a:ext cx="6074072" cy="2214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8982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E9C05F-BB6D-818B-6DA7-8C6EDC50D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"/>
            <a:ext cx="6881837" cy="61328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790C76E3-5025-A705-76A7-1FC174BE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370" y="596349"/>
            <a:ext cx="4312508" cy="716403"/>
          </a:xfrm>
        </p:spPr>
        <p:txBody>
          <a:bodyPr/>
          <a:lstStyle/>
          <a:p>
            <a:pPr algn="ctr"/>
            <a:r>
              <a:rPr lang="en-US" sz="3600" dirty="0"/>
              <a:t>Example #2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ED7BC63-720D-AECC-86E6-CF736DA19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034841"/>
              </p:ext>
            </p:extLst>
          </p:nvPr>
        </p:nvGraphicFramePr>
        <p:xfrm>
          <a:off x="7532371" y="2581275"/>
          <a:ext cx="4312508" cy="3000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 descr="Badge 1 with solid fill">
            <a:extLst>
              <a:ext uri="{FF2B5EF4-FFF2-40B4-BE49-F238E27FC236}">
                <a16:creationId xmlns:a16="http://schemas.microsoft.com/office/drawing/2014/main" id="{D8118C62-F0DD-1841-9179-75F54E489DB6}"/>
              </a:ext>
            </a:extLst>
          </p:cNvPr>
          <p:cNvSpPr/>
          <p:nvPr/>
        </p:nvSpPr>
        <p:spPr>
          <a:xfrm>
            <a:off x="3262781" y="2086214"/>
            <a:ext cx="495061" cy="495061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9FB841-F210-100B-E343-00B58588E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6373" y="2417276"/>
            <a:ext cx="1430448" cy="163999"/>
          </a:xfrm>
          <a:prstGeom prst="rect">
            <a:avLst/>
          </a:prstGeom>
          <a:noFill/>
          <a:ln w="28575">
            <a:solidFill>
              <a:srgbClr val="E164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 descr="Badge with solid fill">
            <a:extLst>
              <a:ext uri="{FF2B5EF4-FFF2-40B4-BE49-F238E27FC236}">
                <a16:creationId xmlns:a16="http://schemas.microsoft.com/office/drawing/2014/main" id="{D7EFC069-DEB8-8A8C-1C2D-66541FA29703}"/>
              </a:ext>
            </a:extLst>
          </p:cNvPr>
          <p:cNvSpPr/>
          <p:nvPr/>
        </p:nvSpPr>
        <p:spPr>
          <a:xfrm>
            <a:off x="820591" y="5653287"/>
            <a:ext cx="495061" cy="495061"/>
          </a:xfrm>
          <a:prstGeom prst="rect">
            <a:avLst/>
          </a:prstGeom>
          <a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60A68D-7E28-2CA9-2D51-BBEEC4B078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4892" y="5721790"/>
            <a:ext cx="1511930" cy="163999"/>
          </a:xfrm>
          <a:prstGeom prst="rect">
            <a:avLst/>
          </a:prstGeom>
          <a:noFill/>
          <a:ln w="28575">
            <a:solidFill>
              <a:srgbClr val="E164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038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Notebook and laptop on desk">
            <a:extLst>
              <a:ext uri="{FF2B5EF4-FFF2-40B4-BE49-F238E27FC236}">
                <a16:creationId xmlns:a16="http://schemas.microsoft.com/office/drawing/2014/main" id="{E279175F-5788-1F75-138B-6947D66FC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12" r="890"/>
          <a:stretch/>
        </p:blipFill>
        <p:spPr>
          <a:xfrm>
            <a:off x="2933" y="1"/>
            <a:ext cx="4901692" cy="606287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A1D8BEF-0753-B869-19B7-C31787D5B4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29619" y="561315"/>
            <a:ext cx="3950953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Payroll Correcting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DDB471-5435-AAD3-B3F2-059193BCFF5D}"/>
              </a:ext>
            </a:extLst>
          </p:cNvPr>
          <p:cNvSpPr txBox="1"/>
          <p:nvPr/>
        </p:nvSpPr>
        <p:spPr>
          <a:xfrm>
            <a:off x="5397958" y="2364641"/>
            <a:ext cx="6297085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cs typeface="Arial"/>
              </a:rPr>
              <a:t>How do you calculate the federal benefit allocation?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800" dirty="0"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cs typeface="Arial"/>
              </a:rPr>
              <a:t>FY25 Rate: 32.65%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cs typeface="Arial"/>
              </a:rPr>
              <a:t>Grant Benefit Rate: 25%</a:t>
            </a:r>
          </a:p>
          <a:p>
            <a:pPr marL="747713" indent="-333375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cs typeface="Arial"/>
              </a:rPr>
              <a:t>Calculated by taking FY25 rate less FICA</a:t>
            </a:r>
            <a:endParaRPr lang="en-US" sz="2800" dirty="0"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cs typeface="Arial"/>
              </a:rPr>
              <a:t>FICA: 7.65%</a:t>
            </a:r>
          </a:p>
          <a:p>
            <a:pPr marL="747713" indent="-333375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cs typeface="Arial"/>
              </a:rPr>
              <a:t>Rate can vary with each employee</a:t>
            </a:r>
          </a:p>
        </p:txBody>
      </p:sp>
    </p:spTree>
    <p:extLst>
      <p:ext uri="{BB962C8B-B14F-4D97-AF65-F5344CB8AC3E}">
        <p14:creationId xmlns:p14="http://schemas.microsoft.com/office/powerpoint/2010/main" val="13719774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2ED96E-9A7C-F768-9A1F-2B67A04AA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1187184"/>
          </a:xfrm>
        </p:spPr>
        <p:txBody>
          <a:bodyPr/>
          <a:lstStyle/>
          <a:p>
            <a:pPr algn="ctr"/>
            <a:r>
              <a:rPr lang="en-US" sz="3600" dirty="0"/>
              <a:t>Calculating Benefit Amount for PCE</a:t>
            </a:r>
            <a:br>
              <a:rPr lang="en-US" sz="3600" dirty="0"/>
            </a:br>
            <a:r>
              <a:rPr lang="en-US" sz="3600" dirty="0"/>
              <a:t>Example (FY25)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72B15E-C1EC-38BD-67DB-BCD7F2BC4B24}"/>
              </a:ext>
            </a:extLst>
          </p:cNvPr>
          <p:cNvSpPr txBox="1"/>
          <p:nvPr/>
        </p:nvSpPr>
        <p:spPr>
          <a:xfrm>
            <a:off x="521158" y="2057059"/>
            <a:ext cx="11106550" cy="7294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2400" u="sng" dirty="0">
                <a:cs typeface="Arial"/>
              </a:rPr>
              <a:t>Scenario</a:t>
            </a:r>
            <a:r>
              <a:rPr lang="en-US" sz="2400" dirty="0">
                <a:cs typeface="Arial"/>
              </a:rPr>
              <a:t>:</a:t>
            </a:r>
          </a:p>
          <a:p>
            <a:pPr>
              <a:buNone/>
            </a:pPr>
            <a:r>
              <a:rPr lang="en-US" sz="2400" dirty="0">
                <a:cs typeface="Arial"/>
              </a:rPr>
              <a:t>Project is overspent by $1,250.50 in direct expenses.</a:t>
            </a:r>
          </a:p>
          <a:p>
            <a:pPr>
              <a:buNone/>
            </a:pPr>
            <a:r>
              <a:rPr lang="en-US" sz="2400" dirty="0">
                <a:cs typeface="Arial"/>
              </a:rPr>
              <a:t>Moving payroll for Sally Grant with the pay period ending 08/31/2024.</a:t>
            </a:r>
          </a:p>
          <a:p>
            <a:pPr marL="111125">
              <a:buNone/>
            </a:pPr>
            <a:endParaRPr lang="en-US" sz="2400" dirty="0">
              <a:cs typeface="Arial"/>
            </a:endParaRPr>
          </a:p>
          <a:p>
            <a:pPr marL="111125">
              <a:buNone/>
            </a:pPr>
            <a:r>
              <a:rPr lang="en-US" sz="2400" u="sng" dirty="0">
                <a:cs typeface="Arial"/>
              </a:rPr>
              <a:t>Earnings</a:t>
            </a:r>
            <a:r>
              <a:rPr lang="en-US" sz="2400" dirty="0">
                <a:cs typeface="Arial"/>
              </a:rPr>
              <a:t>: $1,466.67	</a:t>
            </a:r>
          </a:p>
          <a:p>
            <a:pPr marL="111125"/>
            <a:endParaRPr lang="en-US" sz="2400" u="sng" dirty="0">
              <a:cs typeface="Arial"/>
            </a:endParaRPr>
          </a:p>
          <a:p>
            <a:pPr marL="111125">
              <a:buNone/>
            </a:pPr>
            <a:r>
              <a:rPr lang="en-US" sz="2400" u="sng" dirty="0">
                <a:cs typeface="Arial"/>
              </a:rPr>
              <a:t>Grant Benefit Amount</a:t>
            </a:r>
            <a:r>
              <a:rPr lang="en-US" sz="2400" dirty="0">
                <a:cs typeface="Arial"/>
              </a:rPr>
              <a:t>: $366.67</a:t>
            </a:r>
          </a:p>
          <a:p>
            <a:pPr marL="111125">
              <a:buNone/>
            </a:pPr>
            <a:r>
              <a:rPr lang="en-US" sz="2400" u="sng" dirty="0">
                <a:cs typeface="Arial"/>
              </a:rPr>
              <a:t>FICA</a:t>
            </a:r>
            <a:r>
              <a:rPr lang="en-US" sz="2400" dirty="0">
                <a:cs typeface="Arial"/>
              </a:rPr>
              <a:t>: $109.20</a:t>
            </a:r>
          </a:p>
          <a:p>
            <a:pPr marL="111125">
              <a:buNone/>
            </a:pPr>
            <a:endParaRPr lang="en-US" sz="2400" u="sng" dirty="0">
              <a:cs typeface="Arial"/>
            </a:endParaRPr>
          </a:p>
          <a:p>
            <a:pPr marL="111125">
              <a:buNone/>
            </a:pPr>
            <a:r>
              <a:rPr lang="en-US" sz="2400" dirty="0">
                <a:cs typeface="Arial"/>
              </a:rPr>
              <a:t>FY25 University and Federal Benefit Rate: 32.65%</a:t>
            </a: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  <a:p>
            <a:pPr algn="ctr">
              <a:buNone/>
            </a:pPr>
            <a:endParaRPr lang="en-US" sz="2400" dirty="0">
              <a:cs typeface="Arial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92AD1AC5-873C-FAD4-CC98-96A46CC4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0637807"/>
              </p:ext>
            </p:extLst>
          </p:nvPr>
        </p:nvGraphicFramePr>
        <p:xfrm>
          <a:off x="7878563" y="3429000"/>
          <a:ext cx="3985191" cy="2538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31790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8B7F1C-85D8-16D6-7090-26B1A9474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1707" y="110763"/>
            <a:ext cx="6127872" cy="66071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A2A27510-0018-172B-43FC-7226DF7C7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246" y="596349"/>
            <a:ext cx="4658632" cy="1087596"/>
          </a:xfrm>
        </p:spPr>
        <p:txBody>
          <a:bodyPr/>
          <a:lstStyle/>
          <a:p>
            <a:pPr algn="ctr"/>
            <a:r>
              <a:rPr lang="en-US" sz="3600" dirty="0"/>
              <a:t>Example (FY25)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67D5C88-A9E0-CA1A-9268-DA89AB3D6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2790364"/>
              </p:ext>
            </p:extLst>
          </p:nvPr>
        </p:nvGraphicFramePr>
        <p:xfrm>
          <a:off x="7572175" y="2229366"/>
          <a:ext cx="3985191" cy="2538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37403D4-5097-FFC5-80AE-6C20D437C5C8}"/>
              </a:ext>
            </a:extLst>
          </p:cNvPr>
          <p:cNvSpPr txBox="1"/>
          <p:nvPr/>
        </p:nvSpPr>
        <p:spPr>
          <a:xfrm>
            <a:off x="7570382" y="4917092"/>
            <a:ext cx="39772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If payroll is more than 12 accounting periods prior to the date of the request, complete our </a:t>
            </a:r>
            <a:r>
              <a:rPr lang="en-US" i="1" dirty="0">
                <a:hlinkClick r:id="rId8"/>
              </a:rPr>
              <a:t>PCE Form</a:t>
            </a:r>
            <a:r>
              <a:rPr lang="en-US" i="1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E94759-8430-A2F5-C164-94759D9EE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6199" y="3622616"/>
            <a:ext cx="2750048" cy="26768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 descr="Badge 1 with solid fill">
            <a:extLst>
              <a:ext uri="{FF2B5EF4-FFF2-40B4-BE49-F238E27FC236}">
                <a16:creationId xmlns:a16="http://schemas.microsoft.com/office/drawing/2014/main" id="{5B515FAD-D539-717A-6D83-57558BFEED48}"/>
              </a:ext>
            </a:extLst>
          </p:cNvPr>
          <p:cNvSpPr/>
          <p:nvPr/>
        </p:nvSpPr>
        <p:spPr>
          <a:xfrm>
            <a:off x="3419312" y="3445298"/>
            <a:ext cx="398738" cy="398738"/>
          </a:xfrm>
          <a:prstGeom prst="rect">
            <a:avLst/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Rectangle 9" descr="Badge with solid fill">
            <a:extLst>
              <a:ext uri="{FF2B5EF4-FFF2-40B4-BE49-F238E27FC236}">
                <a16:creationId xmlns:a16="http://schemas.microsoft.com/office/drawing/2014/main" id="{709667DB-804B-C39F-BF29-57FACD9337EA}"/>
              </a:ext>
            </a:extLst>
          </p:cNvPr>
          <p:cNvSpPr/>
          <p:nvPr/>
        </p:nvSpPr>
        <p:spPr>
          <a:xfrm>
            <a:off x="3419312" y="4481395"/>
            <a:ext cx="398738" cy="398738"/>
          </a:xfrm>
          <a:prstGeom prst="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Rectangle 11" descr="Badge 3 with solid fill">
            <a:extLst>
              <a:ext uri="{FF2B5EF4-FFF2-40B4-BE49-F238E27FC236}">
                <a16:creationId xmlns:a16="http://schemas.microsoft.com/office/drawing/2014/main" id="{DDD6FEC1-9CC5-ED34-A6BD-596B483FD8F0}"/>
              </a:ext>
            </a:extLst>
          </p:cNvPr>
          <p:cNvSpPr/>
          <p:nvPr/>
        </p:nvSpPr>
        <p:spPr>
          <a:xfrm>
            <a:off x="3347716" y="6332512"/>
            <a:ext cx="398738" cy="398738"/>
          </a:xfrm>
          <a:prstGeom prst="rect">
            <a:avLst/>
          </a:prstGeom>
          <a:blipFill rotWithShape="1"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0E26CFC3-481B-943C-8B1B-3AC7FE7AE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917098" y="5198648"/>
            <a:ext cx="235528" cy="360218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B340B2-FBDD-937A-B588-D634BDD64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45672" y="4608214"/>
            <a:ext cx="1202044" cy="165082"/>
          </a:xfrm>
          <a:prstGeom prst="rect">
            <a:avLst/>
          </a:prstGeom>
          <a:noFill/>
          <a:ln w="28575">
            <a:solidFill>
              <a:srgbClr val="E164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C775E1-C288-7A0D-0260-844BAF8F8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2587" y="6528792"/>
            <a:ext cx="1555130" cy="165082"/>
          </a:xfrm>
          <a:prstGeom prst="rect">
            <a:avLst/>
          </a:prstGeom>
          <a:noFill/>
          <a:ln w="28575">
            <a:solidFill>
              <a:srgbClr val="E164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F0C7C8-4BA1-782E-354E-1DB0484CF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0158" y="3590925"/>
            <a:ext cx="1627559" cy="165083"/>
          </a:xfrm>
          <a:prstGeom prst="rect">
            <a:avLst/>
          </a:prstGeom>
          <a:noFill/>
          <a:ln w="28575">
            <a:solidFill>
              <a:srgbClr val="E164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039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7">
            <a:extLst>
              <a:ext uri="{FF2B5EF4-FFF2-40B4-BE49-F238E27FC236}">
                <a16:creationId xmlns:a16="http://schemas.microsoft.com/office/drawing/2014/main" id="{E55588EB-985E-A3EC-82E6-362DEC50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19" r="23019"/>
          <a:stretch/>
        </p:blipFill>
        <p:spPr>
          <a:xfrm>
            <a:off x="7284441" y="0"/>
            <a:ext cx="4907559" cy="6062870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47895100-FD54-4408-5B2F-0446843BD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6297085" cy="906526"/>
          </a:xfrm>
        </p:spPr>
        <p:txBody>
          <a:bodyPr/>
          <a:lstStyle/>
          <a:p>
            <a:r>
              <a:rPr lang="en-US" sz="4000" dirty="0"/>
              <a:t>Concluding Points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DAD6E202-057B-1262-A580-38433367F19F}"/>
              </a:ext>
            </a:extLst>
          </p:cNvPr>
          <p:cNvSpPr txBox="1">
            <a:spLocks/>
          </p:cNvSpPr>
          <p:nvPr/>
        </p:nvSpPr>
        <p:spPr>
          <a:xfrm>
            <a:off x="521158" y="2266122"/>
            <a:ext cx="6297085" cy="36636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Understand what is an allowable direct cost for an award.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Per UG, Sponsor guidelines, and University policies.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Managerial review </a:t>
            </a:r>
            <a:r>
              <a:rPr lang="en-US" dirty="0"/>
              <a:t>is required.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There are many tools available for review.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SPA is here to help. Contact SPA with any questions on allowability.</a:t>
            </a:r>
          </a:p>
        </p:txBody>
      </p:sp>
    </p:spTree>
    <p:extLst>
      <p:ext uri="{BB962C8B-B14F-4D97-AF65-F5344CB8AC3E}">
        <p14:creationId xmlns:p14="http://schemas.microsoft.com/office/powerpoint/2010/main" val="364444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DDD31-F909-1217-D721-C88F29EE0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79834"/>
            <a:ext cx="10515600" cy="1068309"/>
          </a:xfrm>
        </p:spPr>
        <p:txBody>
          <a:bodyPr/>
          <a:lstStyle/>
          <a:p>
            <a:pPr algn="ctr"/>
            <a:r>
              <a:rPr lang="en-US" sz="4000" dirty="0"/>
              <a:t>Award Management</a:t>
            </a: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820B519A-5C51-9DDC-3A35-BA0A26CDD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/>
          <a:stretch/>
        </p:blipFill>
        <p:spPr>
          <a:xfrm>
            <a:off x="873125" y="2007705"/>
            <a:ext cx="3131136" cy="2042973"/>
          </a:xfrm>
          <a:prstGeom prst="rect">
            <a:avLst/>
          </a:prstGeom>
        </p:spPr>
      </p:pic>
      <p:pic>
        <p:nvPicPr>
          <p:cNvPr id="5" name="Picture Placeholder 9">
            <a:extLst>
              <a:ext uri="{FF2B5EF4-FFF2-40B4-BE49-F238E27FC236}">
                <a16:creationId xmlns:a16="http://schemas.microsoft.com/office/drawing/2014/main" id="{2220EDCF-1D4D-0DE6-2261-8431039C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/>
          <a:stretch/>
        </p:blipFill>
        <p:spPr>
          <a:xfrm>
            <a:off x="4530725" y="2007705"/>
            <a:ext cx="3130550" cy="2042973"/>
          </a:xfrm>
          <a:prstGeom prst="rect">
            <a:avLst/>
          </a:prstGeom>
        </p:spPr>
      </p:pic>
      <p:pic>
        <p:nvPicPr>
          <p:cNvPr id="6" name="Picture Placeholder 10">
            <a:extLst>
              <a:ext uri="{FF2B5EF4-FFF2-40B4-BE49-F238E27FC236}">
                <a16:creationId xmlns:a16="http://schemas.microsoft.com/office/drawing/2014/main" id="{1BB3C836-8AD9-32E0-7FF8-961B2D542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/>
          <a:srcRect/>
          <a:stretch/>
        </p:blipFill>
        <p:spPr>
          <a:xfrm>
            <a:off x="8188325" y="2007705"/>
            <a:ext cx="3130550" cy="20429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F58387-EE42-6617-A259-E299FF16DA38}"/>
              </a:ext>
            </a:extLst>
          </p:cNvPr>
          <p:cNvSpPr txBox="1"/>
          <p:nvPr/>
        </p:nvSpPr>
        <p:spPr>
          <a:xfrm>
            <a:off x="760492" y="4362450"/>
            <a:ext cx="324377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200" b="1" u="sng" dirty="0"/>
              <a:t>Division/Department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Principal Investigator (PI)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Administrator and/or Grant Writer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08E48A-6B35-D641-03E6-853A549CCF99}"/>
              </a:ext>
            </a:extLst>
          </p:cNvPr>
          <p:cNvSpPr txBox="1"/>
          <p:nvPr/>
        </p:nvSpPr>
        <p:spPr>
          <a:xfrm>
            <a:off x="4530725" y="4362451"/>
            <a:ext cx="31305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200" b="1" u="sng" dirty="0"/>
              <a:t>Sponsored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Post Award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Compliance Team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53FE-86C6-FF7B-8432-05B14E8FDDE1}"/>
              </a:ext>
            </a:extLst>
          </p:cNvPr>
          <p:cNvSpPr txBox="1"/>
          <p:nvPr/>
        </p:nvSpPr>
        <p:spPr>
          <a:xfrm>
            <a:off x="8188326" y="4362451"/>
            <a:ext cx="295649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200" b="1" u="sng" dirty="0"/>
              <a:t>UM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Procurement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Controller’s Office</a:t>
            </a:r>
          </a:p>
        </p:txBody>
      </p:sp>
    </p:spTree>
    <p:extLst>
      <p:ext uri="{BB962C8B-B14F-4D97-AF65-F5344CB8AC3E}">
        <p14:creationId xmlns:p14="http://schemas.microsoft.com/office/powerpoint/2010/main" val="8642831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F098C095-7598-4D31-1D6E-3566BB9B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11106550" cy="1033275"/>
          </a:xfrm>
        </p:spPr>
        <p:txBody>
          <a:bodyPr/>
          <a:lstStyle/>
          <a:p>
            <a:pPr algn="ctr"/>
            <a:r>
              <a:rPr lang="en-US" sz="4000" dirty="0">
                <a:cs typeface="Arial"/>
              </a:rPr>
              <a:t>Resources</a:t>
            </a:r>
            <a:endParaRPr lang="en-US" sz="4000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EA0235B5-2344-7EC1-5121-9D56EE359203}"/>
              </a:ext>
            </a:extLst>
          </p:cNvPr>
          <p:cNvSpPr txBox="1">
            <a:spLocks/>
          </p:cNvSpPr>
          <p:nvPr/>
        </p:nvSpPr>
        <p:spPr>
          <a:xfrm>
            <a:off x="521158" y="2038866"/>
            <a:ext cx="11106550" cy="4006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venir Next LT Pro" panose="020B0504020202020204" pitchFamily="34" charset="77"/>
                <a:ea typeface="Palatino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50">
              <a:lnSpc>
                <a:spcPct val="100000"/>
              </a:lnSpc>
            </a:pPr>
            <a:r>
              <a:rPr lang="en-US" sz="2800" dirty="0"/>
              <a:t>References for Allowable Costs</a:t>
            </a:r>
          </a:p>
          <a:p>
            <a:pPr marL="747713" lvl="2" indent="-28416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Uniform Guidance</a:t>
            </a:r>
            <a:endParaRPr lang="en-US" sz="2600" dirty="0">
              <a:solidFill>
                <a:schemeClr val="tx1"/>
              </a:solidFill>
            </a:endParaRPr>
          </a:p>
          <a:p>
            <a:pPr marL="1717675" lvl="4" indent="-401638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1"/>
                </a:solidFill>
              </a:rPr>
              <a:t>Selected Items of Cost (200.420-200.475)</a:t>
            </a:r>
          </a:p>
          <a:p>
            <a:pPr marL="747713" lvl="2" indent="-28416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UM Finance Policy 27002</a:t>
            </a:r>
            <a:r>
              <a:rPr lang="en-US" sz="2600" dirty="0">
                <a:solidFill>
                  <a:schemeClr val="tx1"/>
                </a:solidFill>
              </a:rPr>
              <a:t> – Allowable Costs &amp; Cost Principles </a:t>
            </a:r>
          </a:p>
          <a:p>
            <a:pPr marL="23495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FDP prior approval matrix (handout)</a:t>
            </a:r>
          </a:p>
          <a:p>
            <a:pPr marL="23495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PI Quick Reference Guide (handout)</a:t>
            </a:r>
          </a:p>
          <a:p>
            <a:pPr marL="23495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Overspent Examples (handout)</a:t>
            </a:r>
          </a:p>
          <a:p>
            <a:pPr marL="234950"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PCE Examples (handout)</a:t>
            </a:r>
          </a:p>
          <a:p>
            <a:pPr marL="234950" lvl="1">
              <a:lnSpc>
                <a:spcPct val="10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431643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0005AB7-39BF-A821-47EA-D7297A446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73" y="5373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Certificate Series 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for Specialized Grants Training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5A17EE-8202-6945-5BB4-416B8E4E0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105" y="249000"/>
            <a:ext cx="1905000" cy="624364"/>
          </a:xfrm>
          <a:prstGeom prst="rect">
            <a:avLst/>
          </a:prstGeom>
          <a:ln w="12700">
            <a:solidFill>
              <a:srgbClr val="FAC822"/>
            </a:solidFill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4C3610B-EBD5-D849-BC0B-88236F168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59484" y="1086416"/>
            <a:ext cx="8673031" cy="3449370"/>
            <a:chOff x="1615798" y="1880273"/>
            <a:chExt cx="8673031" cy="2808395"/>
          </a:xfrm>
        </p:grpSpPr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EA5875FD-F604-1213-D6FB-159532ADC885}"/>
                </a:ext>
              </a:extLst>
            </p:cNvPr>
            <p:cNvSpPr/>
            <p:nvPr/>
          </p:nvSpPr>
          <p:spPr>
            <a:xfrm>
              <a:off x="2263033" y="1880273"/>
              <a:ext cx="7378561" cy="2808395"/>
            </a:xfrm>
            <a:prstGeom prst="rightArrow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2BCFD0F-65C2-9AD1-046B-51B417E8A399}"/>
                </a:ext>
              </a:extLst>
            </p:cNvPr>
            <p:cNvSpPr/>
            <p:nvPr/>
          </p:nvSpPr>
          <p:spPr>
            <a:xfrm>
              <a:off x="1615798" y="2722791"/>
              <a:ext cx="1667890" cy="1123358"/>
            </a:xfrm>
            <a:custGeom>
              <a:avLst/>
              <a:gdLst>
                <a:gd name="connsiteX0" fmla="*/ 0 w 1667890"/>
                <a:gd name="connsiteY0" fmla="*/ 187230 h 1123358"/>
                <a:gd name="connsiteX1" fmla="*/ 187230 w 1667890"/>
                <a:gd name="connsiteY1" fmla="*/ 0 h 1123358"/>
                <a:gd name="connsiteX2" fmla="*/ 1480660 w 1667890"/>
                <a:gd name="connsiteY2" fmla="*/ 0 h 1123358"/>
                <a:gd name="connsiteX3" fmla="*/ 1667890 w 1667890"/>
                <a:gd name="connsiteY3" fmla="*/ 187230 h 1123358"/>
                <a:gd name="connsiteX4" fmla="*/ 1667890 w 1667890"/>
                <a:gd name="connsiteY4" fmla="*/ 936128 h 1123358"/>
                <a:gd name="connsiteX5" fmla="*/ 1480660 w 1667890"/>
                <a:gd name="connsiteY5" fmla="*/ 1123358 h 1123358"/>
                <a:gd name="connsiteX6" fmla="*/ 187230 w 1667890"/>
                <a:gd name="connsiteY6" fmla="*/ 1123358 h 1123358"/>
                <a:gd name="connsiteX7" fmla="*/ 0 w 1667890"/>
                <a:gd name="connsiteY7" fmla="*/ 936128 h 1123358"/>
                <a:gd name="connsiteX8" fmla="*/ 0 w 1667890"/>
                <a:gd name="connsiteY8" fmla="*/ 187230 h 112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890" h="1123358">
                  <a:moveTo>
                    <a:pt x="0" y="187230"/>
                  </a:moveTo>
                  <a:cubicBezTo>
                    <a:pt x="0" y="83826"/>
                    <a:pt x="83826" y="0"/>
                    <a:pt x="187230" y="0"/>
                  </a:cubicBezTo>
                  <a:lnTo>
                    <a:pt x="1480660" y="0"/>
                  </a:lnTo>
                  <a:cubicBezTo>
                    <a:pt x="1584064" y="0"/>
                    <a:pt x="1667890" y="83826"/>
                    <a:pt x="1667890" y="187230"/>
                  </a:cubicBezTo>
                  <a:lnTo>
                    <a:pt x="1667890" y="936128"/>
                  </a:lnTo>
                  <a:cubicBezTo>
                    <a:pt x="1667890" y="1039532"/>
                    <a:pt x="1584064" y="1123358"/>
                    <a:pt x="1480660" y="1123358"/>
                  </a:cubicBezTo>
                  <a:lnTo>
                    <a:pt x="187230" y="1123358"/>
                  </a:lnTo>
                  <a:cubicBezTo>
                    <a:pt x="83826" y="1123358"/>
                    <a:pt x="0" y="1039532"/>
                    <a:pt x="0" y="936128"/>
                  </a:cubicBezTo>
                  <a:lnTo>
                    <a:pt x="0" y="187230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23418" tIns="123418" rIns="123418" bIns="12341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/>
                <a:t>Proposal development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A0C2396-DC90-22CF-BFCA-63F53B3396D8}"/>
                </a:ext>
              </a:extLst>
            </p:cNvPr>
            <p:cNvSpPr/>
            <p:nvPr/>
          </p:nvSpPr>
          <p:spPr>
            <a:xfrm>
              <a:off x="3380266" y="2737979"/>
              <a:ext cx="1667890" cy="1123358"/>
            </a:xfrm>
            <a:custGeom>
              <a:avLst/>
              <a:gdLst>
                <a:gd name="connsiteX0" fmla="*/ 0 w 1667890"/>
                <a:gd name="connsiteY0" fmla="*/ 187230 h 1123358"/>
                <a:gd name="connsiteX1" fmla="*/ 187230 w 1667890"/>
                <a:gd name="connsiteY1" fmla="*/ 0 h 1123358"/>
                <a:gd name="connsiteX2" fmla="*/ 1480660 w 1667890"/>
                <a:gd name="connsiteY2" fmla="*/ 0 h 1123358"/>
                <a:gd name="connsiteX3" fmla="*/ 1667890 w 1667890"/>
                <a:gd name="connsiteY3" fmla="*/ 187230 h 1123358"/>
                <a:gd name="connsiteX4" fmla="*/ 1667890 w 1667890"/>
                <a:gd name="connsiteY4" fmla="*/ 936128 h 1123358"/>
                <a:gd name="connsiteX5" fmla="*/ 1480660 w 1667890"/>
                <a:gd name="connsiteY5" fmla="*/ 1123358 h 1123358"/>
                <a:gd name="connsiteX6" fmla="*/ 187230 w 1667890"/>
                <a:gd name="connsiteY6" fmla="*/ 1123358 h 1123358"/>
                <a:gd name="connsiteX7" fmla="*/ 0 w 1667890"/>
                <a:gd name="connsiteY7" fmla="*/ 936128 h 1123358"/>
                <a:gd name="connsiteX8" fmla="*/ 0 w 1667890"/>
                <a:gd name="connsiteY8" fmla="*/ 187230 h 112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890" h="1123358">
                  <a:moveTo>
                    <a:pt x="0" y="187230"/>
                  </a:moveTo>
                  <a:cubicBezTo>
                    <a:pt x="0" y="83826"/>
                    <a:pt x="83826" y="0"/>
                    <a:pt x="187230" y="0"/>
                  </a:cubicBezTo>
                  <a:lnTo>
                    <a:pt x="1480660" y="0"/>
                  </a:lnTo>
                  <a:cubicBezTo>
                    <a:pt x="1584064" y="0"/>
                    <a:pt x="1667890" y="83826"/>
                    <a:pt x="1667890" y="187230"/>
                  </a:cubicBezTo>
                  <a:lnTo>
                    <a:pt x="1667890" y="936128"/>
                  </a:lnTo>
                  <a:cubicBezTo>
                    <a:pt x="1667890" y="1039532"/>
                    <a:pt x="1584064" y="1123358"/>
                    <a:pt x="1480660" y="1123358"/>
                  </a:cubicBezTo>
                  <a:lnTo>
                    <a:pt x="187230" y="1123358"/>
                  </a:lnTo>
                  <a:cubicBezTo>
                    <a:pt x="83826" y="1123358"/>
                    <a:pt x="0" y="1039532"/>
                    <a:pt x="0" y="936128"/>
                  </a:cubicBezTo>
                  <a:lnTo>
                    <a:pt x="0" y="187230"/>
                  </a:lnTo>
                  <a:close/>
                </a:path>
              </a:pathLst>
            </a:cu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23418" tIns="123418" rIns="123418" bIns="12341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/>
                <a:t>Proposal submission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492A0F9-B52F-ECC6-A7B9-8E2F11335C0A}"/>
                </a:ext>
              </a:extLst>
            </p:cNvPr>
            <p:cNvSpPr/>
            <p:nvPr/>
          </p:nvSpPr>
          <p:spPr>
            <a:xfrm>
              <a:off x="5118369" y="2722791"/>
              <a:ext cx="1667890" cy="1123358"/>
            </a:xfrm>
            <a:custGeom>
              <a:avLst/>
              <a:gdLst>
                <a:gd name="connsiteX0" fmla="*/ 0 w 1667890"/>
                <a:gd name="connsiteY0" fmla="*/ 187230 h 1123358"/>
                <a:gd name="connsiteX1" fmla="*/ 187230 w 1667890"/>
                <a:gd name="connsiteY1" fmla="*/ 0 h 1123358"/>
                <a:gd name="connsiteX2" fmla="*/ 1480660 w 1667890"/>
                <a:gd name="connsiteY2" fmla="*/ 0 h 1123358"/>
                <a:gd name="connsiteX3" fmla="*/ 1667890 w 1667890"/>
                <a:gd name="connsiteY3" fmla="*/ 187230 h 1123358"/>
                <a:gd name="connsiteX4" fmla="*/ 1667890 w 1667890"/>
                <a:gd name="connsiteY4" fmla="*/ 936128 h 1123358"/>
                <a:gd name="connsiteX5" fmla="*/ 1480660 w 1667890"/>
                <a:gd name="connsiteY5" fmla="*/ 1123358 h 1123358"/>
                <a:gd name="connsiteX6" fmla="*/ 187230 w 1667890"/>
                <a:gd name="connsiteY6" fmla="*/ 1123358 h 1123358"/>
                <a:gd name="connsiteX7" fmla="*/ 0 w 1667890"/>
                <a:gd name="connsiteY7" fmla="*/ 936128 h 1123358"/>
                <a:gd name="connsiteX8" fmla="*/ 0 w 1667890"/>
                <a:gd name="connsiteY8" fmla="*/ 187230 h 112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890" h="1123358">
                  <a:moveTo>
                    <a:pt x="0" y="187230"/>
                  </a:moveTo>
                  <a:cubicBezTo>
                    <a:pt x="0" y="83826"/>
                    <a:pt x="83826" y="0"/>
                    <a:pt x="187230" y="0"/>
                  </a:cubicBezTo>
                  <a:lnTo>
                    <a:pt x="1480660" y="0"/>
                  </a:lnTo>
                  <a:cubicBezTo>
                    <a:pt x="1584064" y="0"/>
                    <a:pt x="1667890" y="83826"/>
                    <a:pt x="1667890" y="187230"/>
                  </a:cubicBezTo>
                  <a:lnTo>
                    <a:pt x="1667890" y="936128"/>
                  </a:lnTo>
                  <a:cubicBezTo>
                    <a:pt x="1667890" y="1039532"/>
                    <a:pt x="1584064" y="1123358"/>
                    <a:pt x="1480660" y="1123358"/>
                  </a:cubicBezTo>
                  <a:lnTo>
                    <a:pt x="187230" y="1123358"/>
                  </a:lnTo>
                  <a:cubicBezTo>
                    <a:pt x="83826" y="1123358"/>
                    <a:pt x="0" y="1039532"/>
                    <a:pt x="0" y="936128"/>
                  </a:cubicBezTo>
                  <a:lnTo>
                    <a:pt x="0" y="187230"/>
                  </a:lnTo>
                  <a:close/>
                </a:path>
              </a:pathLst>
            </a:cu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23418" tIns="123418" rIns="123418" bIns="12341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/>
                <a:t>Award acceptance and setup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6B5F83-B44D-B9CD-B3FB-E6BB3914DE92}"/>
                </a:ext>
              </a:extLst>
            </p:cNvPr>
            <p:cNvSpPr/>
            <p:nvPr/>
          </p:nvSpPr>
          <p:spPr>
            <a:xfrm>
              <a:off x="6869654" y="2722791"/>
              <a:ext cx="1667890" cy="1123358"/>
            </a:xfrm>
            <a:custGeom>
              <a:avLst/>
              <a:gdLst>
                <a:gd name="connsiteX0" fmla="*/ 0 w 1667890"/>
                <a:gd name="connsiteY0" fmla="*/ 187230 h 1123358"/>
                <a:gd name="connsiteX1" fmla="*/ 187230 w 1667890"/>
                <a:gd name="connsiteY1" fmla="*/ 0 h 1123358"/>
                <a:gd name="connsiteX2" fmla="*/ 1480660 w 1667890"/>
                <a:gd name="connsiteY2" fmla="*/ 0 h 1123358"/>
                <a:gd name="connsiteX3" fmla="*/ 1667890 w 1667890"/>
                <a:gd name="connsiteY3" fmla="*/ 187230 h 1123358"/>
                <a:gd name="connsiteX4" fmla="*/ 1667890 w 1667890"/>
                <a:gd name="connsiteY4" fmla="*/ 936128 h 1123358"/>
                <a:gd name="connsiteX5" fmla="*/ 1480660 w 1667890"/>
                <a:gd name="connsiteY5" fmla="*/ 1123358 h 1123358"/>
                <a:gd name="connsiteX6" fmla="*/ 187230 w 1667890"/>
                <a:gd name="connsiteY6" fmla="*/ 1123358 h 1123358"/>
                <a:gd name="connsiteX7" fmla="*/ 0 w 1667890"/>
                <a:gd name="connsiteY7" fmla="*/ 936128 h 1123358"/>
                <a:gd name="connsiteX8" fmla="*/ 0 w 1667890"/>
                <a:gd name="connsiteY8" fmla="*/ 187230 h 112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890" h="1123358">
                  <a:moveTo>
                    <a:pt x="0" y="187230"/>
                  </a:moveTo>
                  <a:cubicBezTo>
                    <a:pt x="0" y="83826"/>
                    <a:pt x="83826" y="0"/>
                    <a:pt x="187230" y="0"/>
                  </a:cubicBezTo>
                  <a:lnTo>
                    <a:pt x="1480660" y="0"/>
                  </a:lnTo>
                  <a:cubicBezTo>
                    <a:pt x="1584064" y="0"/>
                    <a:pt x="1667890" y="83826"/>
                    <a:pt x="1667890" y="187230"/>
                  </a:cubicBezTo>
                  <a:lnTo>
                    <a:pt x="1667890" y="936128"/>
                  </a:lnTo>
                  <a:cubicBezTo>
                    <a:pt x="1667890" y="1039532"/>
                    <a:pt x="1584064" y="1123358"/>
                    <a:pt x="1480660" y="1123358"/>
                  </a:cubicBezTo>
                  <a:lnTo>
                    <a:pt x="187230" y="1123358"/>
                  </a:lnTo>
                  <a:cubicBezTo>
                    <a:pt x="83826" y="1123358"/>
                    <a:pt x="0" y="1039532"/>
                    <a:pt x="0" y="936128"/>
                  </a:cubicBezTo>
                  <a:lnTo>
                    <a:pt x="0" y="187230"/>
                  </a:lnTo>
                  <a:close/>
                </a:path>
              </a:pathLst>
            </a:custGeom>
            <a:solidFill>
              <a:srgbClr val="E1641F"/>
            </a:solidFill>
            <a:ln w="88900">
              <a:noFill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3418" tIns="123418" rIns="123418" bIns="12341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/>
                <a:t>Award management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95C87FF-F38B-53ED-1E0A-121D5C607505}"/>
                </a:ext>
              </a:extLst>
            </p:cNvPr>
            <p:cNvSpPr/>
            <p:nvPr/>
          </p:nvSpPr>
          <p:spPr>
            <a:xfrm>
              <a:off x="8620939" y="2722791"/>
              <a:ext cx="1667890" cy="1123358"/>
            </a:xfrm>
            <a:custGeom>
              <a:avLst/>
              <a:gdLst>
                <a:gd name="connsiteX0" fmla="*/ 0 w 1667890"/>
                <a:gd name="connsiteY0" fmla="*/ 187230 h 1123358"/>
                <a:gd name="connsiteX1" fmla="*/ 187230 w 1667890"/>
                <a:gd name="connsiteY1" fmla="*/ 0 h 1123358"/>
                <a:gd name="connsiteX2" fmla="*/ 1480660 w 1667890"/>
                <a:gd name="connsiteY2" fmla="*/ 0 h 1123358"/>
                <a:gd name="connsiteX3" fmla="*/ 1667890 w 1667890"/>
                <a:gd name="connsiteY3" fmla="*/ 187230 h 1123358"/>
                <a:gd name="connsiteX4" fmla="*/ 1667890 w 1667890"/>
                <a:gd name="connsiteY4" fmla="*/ 936128 h 1123358"/>
                <a:gd name="connsiteX5" fmla="*/ 1480660 w 1667890"/>
                <a:gd name="connsiteY5" fmla="*/ 1123358 h 1123358"/>
                <a:gd name="connsiteX6" fmla="*/ 187230 w 1667890"/>
                <a:gd name="connsiteY6" fmla="*/ 1123358 h 1123358"/>
                <a:gd name="connsiteX7" fmla="*/ 0 w 1667890"/>
                <a:gd name="connsiteY7" fmla="*/ 936128 h 1123358"/>
                <a:gd name="connsiteX8" fmla="*/ 0 w 1667890"/>
                <a:gd name="connsiteY8" fmla="*/ 187230 h 112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890" h="1123358">
                  <a:moveTo>
                    <a:pt x="0" y="187230"/>
                  </a:moveTo>
                  <a:cubicBezTo>
                    <a:pt x="0" y="83826"/>
                    <a:pt x="83826" y="0"/>
                    <a:pt x="187230" y="0"/>
                  </a:cubicBezTo>
                  <a:lnTo>
                    <a:pt x="1480660" y="0"/>
                  </a:lnTo>
                  <a:cubicBezTo>
                    <a:pt x="1584064" y="0"/>
                    <a:pt x="1667890" y="83826"/>
                    <a:pt x="1667890" y="187230"/>
                  </a:cubicBezTo>
                  <a:lnTo>
                    <a:pt x="1667890" y="936128"/>
                  </a:lnTo>
                  <a:cubicBezTo>
                    <a:pt x="1667890" y="1039532"/>
                    <a:pt x="1584064" y="1123358"/>
                    <a:pt x="1480660" y="1123358"/>
                  </a:cubicBezTo>
                  <a:lnTo>
                    <a:pt x="187230" y="1123358"/>
                  </a:lnTo>
                  <a:cubicBezTo>
                    <a:pt x="83826" y="1123358"/>
                    <a:pt x="0" y="1039532"/>
                    <a:pt x="0" y="936128"/>
                  </a:cubicBezTo>
                  <a:lnTo>
                    <a:pt x="0" y="187230"/>
                  </a:lnTo>
                  <a:close/>
                </a:path>
              </a:pathLst>
            </a:custGeom>
            <a:solidFill>
              <a:schemeClr val="accent5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23418" tIns="123418" rIns="123418" bIns="12341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/>
                <a:t>Closeout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D7FA6A-C2C3-FD08-BA67-ADD4B1ADB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43308" y="3887249"/>
            <a:ext cx="8673031" cy="2055776"/>
            <a:chOff x="219307" y="4077749"/>
            <a:chExt cx="8673031" cy="20557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B625F82-205A-7B66-5795-771BBA84540D}"/>
                </a:ext>
              </a:extLst>
            </p:cNvPr>
            <p:cNvSpPr txBox="1"/>
            <p:nvPr/>
          </p:nvSpPr>
          <p:spPr>
            <a:xfrm>
              <a:off x="219307" y="4077749"/>
              <a:ext cx="1667891" cy="1631216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1200"/>
                </a:lnSpc>
                <a:buFont typeface="Wingdings" panose="05000000000000000000" pitchFamily="2" charset="2"/>
                <a:buChar char="Ø"/>
              </a:pPr>
              <a:r>
                <a:rPr lang="en-US" sz="1050" b="1" dirty="0">
                  <a:cs typeface="Times New Roman" pitchFamily="18" charset="0"/>
                </a:rPr>
                <a:t>PeopleSoft Grants Module (PSGM) and the </a:t>
              </a:r>
              <a:r>
                <a:rPr lang="en-US" sz="1050" b="1" dirty="0" err="1">
                  <a:cs typeface="Times New Roman" pitchFamily="18" charset="0"/>
                </a:rPr>
                <a:t>ePSRS</a:t>
              </a:r>
              <a:endParaRPr lang="en-US" sz="1050" b="1" dirty="0">
                <a:cs typeface="Times New Roman" pitchFamily="18" charset="0"/>
              </a:endParaRPr>
            </a:p>
            <a:p>
              <a:pPr marL="285750" indent="-285750">
                <a:lnSpc>
                  <a:spcPts val="1200"/>
                </a:lnSpc>
                <a:buFont typeface="Wingdings" panose="05000000000000000000" pitchFamily="2" charset="2"/>
                <a:buChar char="Ø"/>
              </a:pPr>
              <a:endParaRPr lang="en-US" sz="1050" b="1" dirty="0">
                <a:cs typeface="Times New Roman" pitchFamily="18" charset="0"/>
              </a:endParaRPr>
            </a:p>
            <a:p>
              <a:pPr marL="285750" indent="-285750">
                <a:lnSpc>
                  <a:spcPts val="1200"/>
                </a:lnSpc>
                <a:buFont typeface="Wingdings" panose="05000000000000000000" pitchFamily="2" charset="2"/>
                <a:buChar char="Ø"/>
              </a:pPr>
              <a:r>
                <a:rPr lang="en-US" sz="1050" b="1" dirty="0">
                  <a:cs typeface="Times New Roman" pitchFamily="18" charset="0"/>
                </a:rPr>
                <a:t>Budget Development</a:t>
              </a:r>
            </a:p>
            <a:p>
              <a:pPr marL="285750" indent="-285750">
                <a:lnSpc>
                  <a:spcPts val="1200"/>
                </a:lnSpc>
                <a:buFont typeface="Wingdings" panose="05000000000000000000" pitchFamily="2" charset="2"/>
                <a:buChar char="Ø"/>
              </a:pPr>
              <a:endParaRPr lang="en-US" sz="1050" b="1" dirty="0">
                <a:cs typeface="Times New Roman" pitchFamily="18" charset="0"/>
              </a:endParaRPr>
            </a:p>
            <a:p>
              <a:pPr marL="285750" indent="-285750">
                <a:lnSpc>
                  <a:spcPts val="1200"/>
                </a:lnSpc>
                <a:buFont typeface="Wingdings" panose="05000000000000000000" pitchFamily="2" charset="2"/>
                <a:buChar char="Ø"/>
              </a:pPr>
              <a:r>
                <a:rPr lang="en-US" sz="1050" b="1" dirty="0">
                  <a:cs typeface="Times New Roman" pitchFamily="18" charset="0"/>
                </a:rPr>
                <a:t>Facilities and Administrative (F&amp;A) Costs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BB19B0A-2EAB-6687-1632-95D80D7C7BF1}"/>
                </a:ext>
              </a:extLst>
            </p:cNvPr>
            <p:cNvSpPr txBox="1"/>
            <p:nvPr/>
          </p:nvSpPr>
          <p:spPr>
            <a:xfrm>
              <a:off x="1983775" y="4077749"/>
              <a:ext cx="1667890" cy="553998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" scaled="0"/>
                <a:tileRect/>
              </a:gradFill>
            </a:ln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ts val="1200"/>
                </a:lnSpc>
                <a:buFont typeface="Wingdings" panose="05000000000000000000" pitchFamily="2" charset="2"/>
                <a:buChar char="Ø"/>
              </a:pPr>
              <a:r>
                <a:rPr lang="en-US" sz="1050" b="1">
                  <a:cs typeface="Times New Roman" pitchFamily="18" charset="0"/>
                </a:rPr>
                <a:t>Proposal Development and Submission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73D8C1-466D-7F9C-0A0A-896392295373}"/>
                </a:ext>
              </a:extLst>
            </p:cNvPr>
            <p:cNvSpPr txBox="1"/>
            <p:nvPr/>
          </p:nvSpPr>
          <p:spPr>
            <a:xfrm>
              <a:off x="3721879" y="4077749"/>
              <a:ext cx="1667890" cy="861774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</a:ln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ts val="1200"/>
                </a:lnSpc>
                <a:buFont typeface="Wingdings" panose="05000000000000000000" pitchFamily="2" charset="2"/>
                <a:buChar char="Ø"/>
              </a:pPr>
              <a:r>
                <a:rPr lang="en-US" sz="1050" b="1">
                  <a:cs typeface="Times New Roman" pitchFamily="18" charset="0"/>
                </a:rPr>
                <a:t>Notice of Grant Award (NGA), Acceptance, and Establishment of  Award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95D29EC-1A4E-8ED0-F7EB-6204A4B65288}"/>
                </a:ext>
              </a:extLst>
            </p:cNvPr>
            <p:cNvSpPr txBox="1"/>
            <p:nvPr/>
          </p:nvSpPr>
          <p:spPr>
            <a:xfrm>
              <a:off x="5473164" y="4081363"/>
              <a:ext cx="1661920" cy="1869743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chemeClr val="accent3">
                      <a:lumMod val="63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</a:ln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ts val="1000"/>
                </a:lnSpc>
                <a:buFont typeface="Wingdings" panose="05000000000000000000" pitchFamily="2" charset="2"/>
                <a:buChar char="q"/>
              </a:pPr>
              <a:r>
                <a:rPr lang="en-US" sz="1050" b="1">
                  <a:cs typeface="Times New Roman" pitchFamily="18" charset="0"/>
                </a:rPr>
                <a:t>Management of Award &amp; Allowability</a:t>
              </a:r>
            </a:p>
            <a:p>
              <a:pPr marL="285750" indent="-285750">
                <a:lnSpc>
                  <a:spcPts val="1000"/>
                </a:lnSpc>
                <a:buFont typeface="Wingdings" panose="05000000000000000000" pitchFamily="2" charset="2"/>
                <a:buChar char="q"/>
              </a:pPr>
              <a:endParaRPr lang="en-US" sz="1050" b="1">
                <a:cs typeface="Times New Roman" pitchFamily="18" charset="0"/>
              </a:endParaRPr>
            </a:p>
            <a:p>
              <a:pPr marL="285750" indent="-285750">
                <a:lnSpc>
                  <a:spcPts val="1000"/>
                </a:lnSpc>
                <a:buFont typeface="Wingdings" panose="05000000000000000000" pitchFamily="2" charset="2"/>
                <a:buChar char="q"/>
              </a:pPr>
              <a:r>
                <a:rPr lang="en-US" sz="1050" b="1">
                  <a:cs typeface="Times New Roman" pitchFamily="18" charset="0"/>
                </a:rPr>
                <a:t>EVR, Cost Transfers and PCEs</a:t>
              </a:r>
            </a:p>
            <a:p>
              <a:pPr marL="285750" indent="-285750">
                <a:lnSpc>
                  <a:spcPts val="1000"/>
                </a:lnSpc>
                <a:buFont typeface="Wingdings" panose="05000000000000000000" pitchFamily="2" charset="2"/>
                <a:buChar char="q"/>
              </a:pPr>
              <a:endParaRPr lang="en-US" sz="1050" b="1">
                <a:cs typeface="Times New Roman" pitchFamily="18" charset="0"/>
              </a:endParaRPr>
            </a:p>
            <a:p>
              <a:pPr marL="285750" indent="-285750">
                <a:lnSpc>
                  <a:spcPts val="1000"/>
                </a:lnSpc>
                <a:buFont typeface="Wingdings" panose="05000000000000000000" pitchFamily="2" charset="2"/>
                <a:buChar char="q"/>
              </a:pPr>
              <a:r>
                <a:rPr lang="en-US" sz="1050" b="1">
                  <a:cs typeface="Times New Roman" pitchFamily="18" charset="0"/>
                </a:rPr>
                <a:t>Consulting Agreements</a:t>
              </a:r>
            </a:p>
            <a:p>
              <a:pPr marL="285750" indent="-285750">
                <a:lnSpc>
                  <a:spcPts val="1000"/>
                </a:lnSpc>
                <a:buFont typeface="Wingdings" panose="05000000000000000000" pitchFamily="2" charset="2"/>
                <a:buChar char="q"/>
              </a:pPr>
              <a:endParaRPr lang="en-US" sz="1050" b="1">
                <a:cs typeface="Times New Roman" pitchFamily="18" charset="0"/>
              </a:endParaRPr>
            </a:p>
            <a:p>
              <a:pPr marL="285750" indent="-285750">
                <a:lnSpc>
                  <a:spcPts val="1000"/>
                </a:lnSpc>
                <a:buFont typeface="Wingdings" panose="05000000000000000000" pitchFamily="2" charset="2"/>
                <a:buChar char="q"/>
              </a:pPr>
              <a:r>
                <a:rPr lang="en-US" sz="1050" b="1">
                  <a:cs typeface="Times New Roman" pitchFamily="18" charset="0"/>
                </a:rPr>
                <a:t>Subawards</a:t>
              </a:r>
            </a:p>
            <a:p>
              <a:pPr marL="285750" indent="-285750">
                <a:lnSpc>
                  <a:spcPts val="1000"/>
                </a:lnSpc>
                <a:buFont typeface="Wingdings" panose="05000000000000000000" pitchFamily="2" charset="2"/>
                <a:buChar char="q"/>
              </a:pPr>
              <a:endParaRPr lang="en-US" sz="1050" b="1">
                <a:cs typeface="Times New Roman" pitchFamily="18" charset="0"/>
              </a:endParaRPr>
            </a:p>
            <a:p>
              <a:pPr marL="285750" indent="-285750">
                <a:lnSpc>
                  <a:spcPts val="1000"/>
                </a:lnSpc>
                <a:buFont typeface="Wingdings" panose="05000000000000000000" pitchFamily="2" charset="2"/>
                <a:buChar char="q"/>
              </a:pPr>
              <a:r>
                <a:rPr lang="en-US" sz="1050" b="1">
                  <a:cs typeface="Times New Roman" pitchFamily="18" charset="0"/>
                </a:rPr>
                <a:t>Cost Sharing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317ABF-66B2-DD9B-68E8-D068205D0C0C}"/>
                </a:ext>
              </a:extLst>
            </p:cNvPr>
            <p:cNvSpPr txBox="1"/>
            <p:nvPr/>
          </p:nvSpPr>
          <p:spPr>
            <a:xfrm>
              <a:off x="7211267" y="4077749"/>
              <a:ext cx="1681071" cy="253916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chemeClr val="accent5">
                      <a:lumMod val="40000"/>
                      <a:lumOff val="60000"/>
                    </a:schemeClr>
                  </a:gs>
                  <a:gs pos="46000">
                    <a:schemeClr val="accent5">
                      <a:lumMod val="95000"/>
                      <a:lumOff val="5000"/>
                    </a:schemeClr>
                  </a:gs>
                  <a:gs pos="100000">
                    <a:schemeClr val="accent5">
                      <a:lumMod val="60000"/>
                    </a:schemeClr>
                  </a:gs>
                </a:gsLst>
                <a:lin ang="2700000" scaled="1"/>
                <a:tileRect/>
              </a:gradFill>
            </a:ln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sz="1050" b="1">
                  <a:cs typeface="Times New Roman" pitchFamily="18" charset="0"/>
                </a:rPr>
                <a:t>Closeout of Award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3B83E99-5BF3-7EAD-29E9-751871CB4C68}"/>
                </a:ext>
              </a:extLst>
            </p:cNvPr>
            <p:cNvSpPr txBox="1"/>
            <p:nvPr/>
          </p:nvSpPr>
          <p:spPr>
            <a:xfrm>
              <a:off x="7211267" y="4425365"/>
              <a:ext cx="1681071" cy="1708160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chemeClr val="accent6">
                      <a:lumMod val="40000"/>
                      <a:lumOff val="60000"/>
                    </a:schemeClr>
                  </a:gs>
                  <a:gs pos="46000">
                    <a:schemeClr val="accent6">
                      <a:lumMod val="95000"/>
                      <a:lumOff val="5000"/>
                    </a:schemeClr>
                  </a:gs>
                  <a:gs pos="100000">
                    <a:schemeClr val="accent6">
                      <a:lumMod val="60000"/>
                    </a:schemeClr>
                  </a:gs>
                </a:gsLst>
                <a:lin ang="2700000" scaled="1"/>
                <a:tileRect/>
              </a:gradFill>
            </a:ln>
          </p:spPr>
          <p:txBody>
            <a:bodyPr wrap="square">
              <a:spAutoFit/>
            </a:bodyPr>
            <a:lstStyle/>
            <a:p>
              <a:r>
                <a:rPr lang="en-US" sz="1050" u="sng"/>
                <a:t>Clinical Trials and Non-Financial Agreements</a:t>
              </a:r>
              <a:r>
                <a:rPr lang="en-US" sz="1050"/>
                <a:t>:</a:t>
              </a:r>
            </a:p>
            <a:p>
              <a:pPr marL="114300" indent="-114300">
                <a:buFont typeface="Arial" panose="020B0604020202020204" pitchFamily="34" charset="0"/>
                <a:buChar char="•"/>
              </a:pPr>
              <a:r>
                <a:rPr lang="en-US" sz="1050" b="1"/>
                <a:t>Non-Funded Agreements </a:t>
              </a:r>
              <a:r>
                <a:rPr lang="en-US" sz="1050"/>
                <a:t>(NDA/MTA/DTUA)</a:t>
              </a:r>
            </a:p>
            <a:p>
              <a:pPr marL="114300" indent="-114300">
                <a:buFont typeface="Arial" panose="020B0604020202020204" pitchFamily="34" charset="0"/>
                <a:buChar char="•"/>
              </a:pPr>
              <a:r>
                <a:rPr lang="en-US" sz="1050" b="1"/>
                <a:t>Clinical Trials Pre-Award </a:t>
              </a:r>
              <a:r>
                <a:rPr lang="en-US" sz="1050"/>
                <a:t>(Study Startup)</a:t>
              </a:r>
            </a:p>
            <a:p>
              <a:pPr marL="114300" indent="-114300">
                <a:buFont typeface="Arial" panose="020B0604020202020204" pitchFamily="34" charset="0"/>
                <a:buChar char="•"/>
              </a:pPr>
              <a:r>
                <a:rPr lang="en-US" sz="1050" b="1"/>
                <a:t>Clinical Trials Post-Award </a:t>
              </a:r>
              <a:r>
                <a:rPr lang="en-US" sz="1050"/>
                <a:t>(Managing the Study)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07349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604669-4D29-15B4-48A8-C04F2807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21555"/>
            <a:ext cx="5329827" cy="521445"/>
          </a:xfrm>
        </p:spPr>
        <p:txBody>
          <a:bodyPr>
            <a:normAutofit/>
          </a:bodyPr>
          <a:lstStyle/>
          <a:p>
            <a:r>
              <a:rPr lang="en-US" sz="3200" dirty="0"/>
              <a:t>Contact information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7D1DC745-B2C8-FAD7-947A-F4E41C4985BA}"/>
              </a:ext>
            </a:extLst>
          </p:cNvPr>
          <p:cNvSpPr txBox="1">
            <a:spLocks/>
          </p:cNvSpPr>
          <p:nvPr/>
        </p:nvSpPr>
        <p:spPr>
          <a:xfrm>
            <a:off x="484909" y="1248381"/>
            <a:ext cx="5329827" cy="52144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Avenir Next LT Pro" panose="020B0504020202020204" pitchFamily="34" charset="0"/>
              </a:rPr>
              <a:t>Sponsored Programs and Presenters</a:t>
            </a:r>
          </a:p>
        </p:txBody>
      </p:sp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BA903AB9-0E30-4195-E174-F3F31B2FB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92" r="7592"/>
          <a:stretch/>
        </p:blipFill>
        <p:spPr>
          <a:xfrm>
            <a:off x="228600" y="1769824"/>
            <a:ext cx="5022936" cy="4171022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8376B4-3F2B-A27D-D846-85369A0C8D0B}"/>
              </a:ext>
            </a:extLst>
          </p:cNvPr>
          <p:cNvSpPr txBox="1">
            <a:spLocks/>
          </p:cNvSpPr>
          <p:nvPr/>
        </p:nvSpPr>
        <p:spPr>
          <a:xfrm>
            <a:off x="6726477" y="235527"/>
            <a:ext cx="5022937" cy="58189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/>
              <a:t>Sponsored Programs Administration</a:t>
            </a:r>
          </a:p>
          <a:p>
            <a:pPr marL="0" lvl="1"/>
            <a:r>
              <a:rPr lang="en-US" b="1">
                <a:latin typeface="Avenir Next LT Pro Light" panose="020B0304020202020204" pitchFamily="34" charset="0"/>
              </a:rPr>
              <a:t>Telephone:</a:t>
            </a:r>
            <a:r>
              <a:rPr lang="en-US">
                <a:latin typeface="Avenir Next LT Pro Light" panose="020B0304020202020204" pitchFamily="34" charset="0"/>
              </a:rPr>
              <a:t> (573) 882-7560</a:t>
            </a:r>
          </a:p>
          <a:p>
            <a:pPr marL="0" lvl="1"/>
            <a:r>
              <a:rPr lang="en-US" b="1">
                <a:latin typeface="Avenir Next LT Pro Light" panose="020B0304020202020204" pitchFamily="34" charset="0"/>
              </a:rPr>
              <a:t>Email:</a:t>
            </a:r>
            <a:r>
              <a:rPr lang="en-US">
                <a:latin typeface="Avenir Next LT Pro Light" panose="020B0304020202020204" pitchFamily="34" charset="0"/>
              </a:rPr>
              <a:t> grantsdc@missouri.edu</a:t>
            </a:r>
          </a:p>
          <a:p>
            <a:pPr marL="0" lvl="1"/>
            <a:r>
              <a:rPr lang="en-US" b="1">
                <a:latin typeface="Avenir Next LT Pro Light" panose="020B0304020202020204" pitchFamily="34" charset="0"/>
              </a:rPr>
              <a:t>URL:</a:t>
            </a:r>
            <a:r>
              <a:rPr lang="en-US">
                <a:latin typeface="Avenir Next LT Pro Light" panose="020B0304020202020204" pitchFamily="34" charset="0"/>
              </a:rPr>
              <a:t> https://research.missouri.edu</a:t>
            </a:r>
          </a:p>
          <a:p>
            <a:pPr marL="0" lvl="1"/>
            <a:r>
              <a:rPr lang="en-US" b="1">
                <a:latin typeface="Avenir Next LT Pro Light" panose="020B0304020202020204" pitchFamily="34" charset="0"/>
              </a:rPr>
              <a:t>SPA URL: </a:t>
            </a:r>
            <a:r>
              <a:rPr lang="en-US">
                <a:latin typeface="Avenir Next LT Pro Light" panose="020B0304020202020204" pitchFamily="34" charset="0"/>
              </a:rPr>
              <a:t>https://research.missouri.edu/sponsored-programs-administration </a:t>
            </a:r>
          </a:p>
          <a:p>
            <a:pPr marL="0" lvl="1"/>
            <a:endParaRPr lang="en-US">
              <a:latin typeface="Avenir Next LT Pro Light" panose="020B0304020202020204" pitchFamily="34" charset="0"/>
            </a:endParaRPr>
          </a:p>
          <a:p>
            <a:pPr marL="0" lvl="1"/>
            <a:r>
              <a:rPr lang="en-US" b="1">
                <a:latin typeface="Avenir Next LT Pro Light" panose="020B0304020202020204" pitchFamily="34" charset="0"/>
              </a:rPr>
              <a:t>Post</a:t>
            </a:r>
            <a:r>
              <a:rPr lang="en-US">
                <a:latin typeface="Avenir Next LT Pro Light" panose="020B0304020202020204" pitchFamily="34" charset="0"/>
              </a:rPr>
              <a:t> </a:t>
            </a:r>
            <a:r>
              <a:rPr lang="en-US" b="1">
                <a:latin typeface="Avenir Next LT Pro Light" panose="020B0304020202020204" pitchFamily="34" charset="0"/>
              </a:rPr>
              <a:t>Award</a:t>
            </a:r>
            <a:r>
              <a:rPr lang="en-US">
                <a:latin typeface="Avenir Next LT Pro Light" panose="020B0304020202020204" pitchFamily="34" charset="0"/>
              </a:rPr>
              <a:t>:</a:t>
            </a:r>
            <a:endParaRPr lang="en-US" sz="1100">
              <a:latin typeface="Avenir Next LT Pro Light" panose="020B0304020202020204" pitchFamily="34" charset="0"/>
            </a:endParaRPr>
          </a:p>
          <a:p>
            <a:pPr marL="233363"/>
            <a:r>
              <a:rPr lang="en-US" b="1">
                <a:latin typeface="Avenir Next LT Pro" panose="020B0504020202020204" pitchFamily="34" charset="0"/>
              </a:rPr>
              <a:t>Team 1: </a:t>
            </a:r>
            <a:r>
              <a:rPr lang="en-US" sz="1800">
                <a:latin typeface="Avenir Next LT Pro" panose="020B0504020202020204" pitchFamily="34" charset="0"/>
              </a:rPr>
              <a:t>muresearchp1pa@missouri.edu </a:t>
            </a:r>
          </a:p>
          <a:p>
            <a:pPr marL="233363"/>
            <a:r>
              <a:rPr lang="en-US" b="1">
                <a:latin typeface="Avenir Next LT Pro" panose="020B0504020202020204" pitchFamily="34" charset="0"/>
              </a:rPr>
              <a:t>Team 2: </a:t>
            </a:r>
            <a:r>
              <a:rPr lang="en-US" sz="1800">
                <a:latin typeface="Avenir Next LT Pro" panose="020B0504020202020204" pitchFamily="34" charset="0"/>
              </a:rPr>
              <a:t>muresearchp2pa@missouri.edu </a:t>
            </a:r>
          </a:p>
          <a:p>
            <a:pPr marL="233363"/>
            <a:r>
              <a:rPr lang="en-US" b="1">
                <a:latin typeface="Avenir Next LT Pro" panose="020B0504020202020204" pitchFamily="34" charset="0"/>
              </a:rPr>
              <a:t>Team 3: </a:t>
            </a:r>
            <a:r>
              <a:rPr lang="en-US" sz="1800">
                <a:latin typeface="Avenir Next LT Pro" panose="020B0504020202020204" pitchFamily="34" charset="0"/>
              </a:rPr>
              <a:t>muresearchp3pa@missouri.edu </a:t>
            </a:r>
          </a:p>
          <a:p>
            <a:pPr marL="233363"/>
            <a:r>
              <a:rPr lang="en-US" b="1">
                <a:latin typeface="Avenir Next LT Pro" panose="020B0504020202020204" pitchFamily="34" charset="0"/>
              </a:rPr>
              <a:t>Team 4: </a:t>
            </a:r>
            <a:r>
              <a:rPr lang="en-US" sz="1800">
                <a:latin typeface="Avenir Next LT Pro" panose="020B0504020202020204" pitchFamily="34" charset="0"/>
              </a:rPr>
              <a:t>muresearchp4pa@missouri.edu </a:t>
            </a:r>
            <a:endParaRPr lang="en-US" sz="1800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8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0C3E2-2F15-424F-19DA-8FF3748E3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154"/>
            <a:ext cx="10515600" cy="1222218"/>
          </a:xfrm>
        </p:spPr>
        <p:txBody>
          <a:bodyPr/>
          <a:lstStyle/>
          <a:p>
            <a:pPr algn="ctr"/>
            <a:r>
              <a:rPr lang="en-US" sz="3200" dirty="0"/>
              <a:t>Cost Reimbursable vs. Fixed Price</a:t>
            </a:r>
            <a:br>
              <a:rPr lang="en-US" sz="3200" dirty="0"/>
            </a:br>
            <a:r>
              <a:rPr lang="en-US" sz="3200" dirty="0"/>
              <a:t>Agreements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5D87A8-7CD9-9EC4-3F80-7EA5641FC140}"/>
              </a:ext>
            </a:extLst>
          </p:cNvPr>
          <p:cNvSpPr txBox="1"/>
          <p:nvPr/>
        </p:nvSpPr>
        <p:spPr>
          <a:xfrm>
            <a:off x="1204110" y="2471596"/>
            <a:ext cx="55678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u="sng" dirty="0"/>
              <a:t>Cost Reimbursable (CR)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Most Federal awards</a:t>
            </a:r>
          </a:p>
          <a:p>
            <a:r>
              <a:rPr lang="en-US" sz="2600" u="sng" dirty="0"/>
              <a:t>CRLOC vs CRNONLOC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Cost reimbursable Letter of Credit = System draws down funds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CR Non-Letter of Credit = SPA has to bill/invoice</a:t>
            </a:r>
          </a:p>
          <a:p>
            <a:r>
              <a:rPr lang="en-US" sz="2600" u="sng" dirty="0"/>
              <a:t>CR Scheduled Payments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F5291C-31DC-504D-14B3-1F48B7EAF575}"/>
              </a:ext>
            </a:extLst>
          </p:cNvPr>
          <p:cNvSpPr txBox="1"/>
          <p:nvPr/>
        </p:nvSpPr>
        <p:spPr>
          <a:xfrm>
            <a:off x="7550590" y="2471596"/>
            <a:ext cx="37968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u="sng" dirty="0"/>
              <a:t>Fixed Price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Industry Grants</a:t>
            </a:r>
          </a:p>
          <a:p>
            <a:r>
              <a:rPr lang="en-US" sz="2600" u="sng" dirty="0"/>
              <a:t>Fixed-Unit Price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Service Grants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Clinical Trials</a:t>
            </a:r>
          </a:p>
        </p:txBody>
      </p:sp>
    </p:spTree>
    <p:extLst>
      <p:ext uri="{BB962C8B-B14F-4D97-AF65-F5344CB8AC3E}">
        <p14:creationId xmlns:p14="http://schemas.microsoft.com/office/powerpoint/2010/main" val="2319176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AEC83-FD9B-8F94-253B-E4632D928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37" y="0"/>
            <a:ext cx="11121113" cy="1292211"/>
          </a:xfrm>
        </p:spPr>
        <p:txBody>
          <a:bodyPr/>
          <a:lstStyle/>
          <a:p>
            <a:r>
              <a:rPr lang="en-US" sz="3200" dirty="0"/>
              <a:t>PI Role and Responsibility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A2B239-48B3-D7E2-9B0F-450A656B1CA2}"/>
              </a:ext>
            </a:extLst>
          </p:cNvPr>
          <p:cNvSpPr txBox="1"/>
          <p:nvPr/>
        </p:nvSpPr>
        <p:spPr>
          <a:xfrm>
            <a:off x="120073" y="1610693"/>
            <a:ext cx="7164368" cy="4133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lnSpc>
                <a:spcPct val="120000"/>
              </a:lnSpc>
            </a:pPr>
            <a:r>
              <a:rPr lang="en-US" sz="2000" dirty="0"/>
              <a:t>Overall responsibility for proper management of the award</a:t>
            </a:r>
          </a:p>
          <a:p>
            <a:pPr marL="166688" indent="-166688">
              <a:lnSpc>
                <a:spcPct val="120000"/>
              </a:lnSpc>
            </a:pPr>
            <a:r>
              <a:rPr lang="en-US" sz="2000" dirty="0"/>
              <a:t>Allowability of all expenditures on the award</a:t>
            </a:r>
          </a:p>
          <a:p>
            <a:pPr marL="166688" indent="-166688">
              <a:lnSpc>
                <a:spcPct val="120000"/>
              </a:lnSpc>
            </a:pPr>
            <a:r>
              <a:rPr lang="en-US" sz="2000" dirty="0"/>
              <a:t>Know and follow: </a:t>
            </a:r>
          </a:p>
          <a:p>
            <a:pPr marL="568325" lvl="1" indent="-168275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Specific limitations and restrictions of the sponsor and award documents</a:t>
            </a:r>
          </a:p>
          <a:p>
            <a:pPr marL="568325" lvl="1" indent="-168275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All technical reporting and deliverable requirements</a:t>
            </a:r>
          </a:p>
          <a:p>
            <a:pPr marL="568325" lvl="1" indent="-168275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University of Missouri System Policy manual combines the UM System manuals (APM, CRM, BPM, and PPM) into one comprehensive policy manual</a:t>
            </a:r>
          </a:p>
          <a:p>
            <a:pPr marL="568325" lvl="1" indent="-168275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Grant policies 27001-27025</a:t>
            </a:r>
          </a:p>
          <a:p>
            <a:pPr marL="568325" lvl="1" indent="-168275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https://www.umsystem.edu/ums/policies/finance</a:t>
            </a:r>
            <a:endParaRPr lang="en-US" sz="2000" dirty="0"/>
          </a:p>
        </p:txBody>
      </p:sp>
      <p:pic>
        <p:nvPicPr>
          <p:cNvPr id="5" name="Picture Placeholder 5" descr="A person in a lab coat and gloves working in a laboratory">
            <a:extLst>
              <a:ext uri="{FF2B5EF4-FFF2-40B4-BE49-F238E27FC236}">
                <a16:creationId xmlns:a16="http://schemas.microsoft.com/office/drawing/2014/main" id="{227B22F8-C5AA-96AE-E7F3-E6F3DA65A4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968" r="22968"/>
          <a:stretch>
            <a:fillRect/>
          </a:stretch>
        </p:blipFill>
        <p:spPr>
          <a:xfrm>
            <a:off x="7284441" y="1"/>
            <a:ext cx="4907559" cy="606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69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4D659-6623-A80D-9D49-412C46FD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059255"/>
          </a:xfrm>
        </p:spPr>
        <p:txBody>
          <a:bodyPr/>
          <a:lstStyle/>
          <a:p>
            <a:pPr algn="ctr"/>
            <a:r>
              <a:rPr lang="en-US" sz="3600" dirty="0"/>
              <a:t>Allowability Regulations and Guidelines </a:t>
            </a:r>
          </a:p>
        </p:txBody>
      </p:sp>
      <p:sp>
        <p:nvSpPr>
          <p:cNvPr id="5" name="Wave 4">
            <a:extLst>
              <a:ext uri="{FF2B5EF4-FFF2-40B4-BE49-F238E27FC236}">
                <a16:creationId xmlns:a16="http://schemas.microsoft.com/office/drawing/2014/main" id="{7089748F-DC59-2946-E4B2-867DF2623DB4}"/>
              </a:ext>
            </a:extLst>
          </p:cNvPr>
          <p:cNvSpPr/>
          <p:nvPr/>
        </p:nvSpPr>
        <p:spPr>
          <a:xfrm>
            <a:off x="2055137" y="1792587"/>
            <a:ext cx="1738146" cy="1330859"/>
          </a:xfrm>
          <a:prstGeom prst="wave">
            <a:avLst>
              <a:gd name="adj1" fmla="val 12500"/>
              <a:gd name="adj2" fmla="val -2083"/>
            </a:avLst>
          </a:prstGeom>
          <a:solidFill>
            <a:schemeClr val="bg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University Policies</a:t>
            </a:r>
          </a:p>
        </p:txBody>
      </p:sp>
      <p:sp>
        <p:nvSpPr>
          <p:cNvPr id="7" name="Wave 6">
            <a:extLst>
              <a:ext uri="{FF2B5EF4-FFF2-40B4-BE49-F238E27FC236}">
                <a16:creationId xmlns:a16="http://schemas.microsoft.com/office/drawing/2014/main" id="{4E12566D-7762-9EE5-7A35-AE8F91E5A5CB}"/>
              </a:ext>
            </a:extLst>
          </p:cNvPr>
          <p:cNvSpPr/>
          <p:nvPr/>
        </p:nvSpPr>
        <p:spPr>
          <a:xfrm>
            <a:off x="923453" y="3158490"/>
            <a:ext cx="1738146" cy="1439501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Public Laws</a:t>
            </a:r>
          </a:p>
        </p:txBody>
      </p:sp>
      <p:sp>
        <p:nvSpPr>
          <p:cNvPr id="10" name="Trapezoid 9">
            <a:extLst>
              <a:ext uri="{FF2B5EF4-FFF2-40B4-BE49-F238E27FC236}">
                <a16:creationId xmlns:a16="http://schemas.microsoft.com/office/drawing/2014/main" id="{E135F655-8C03-B163-423C-BEA53888AE69}"/>
              </a:ext>
            </a:extLst>
          </p:cNvPr>
          <p:cNvSpPr/>
          <p:nvPr/>
        </p:nvSpPr>
        <p:spPr>
          <a:xfrm>
            <a:off x="5378833" y="1588059"/>
            <a:ext cx="5038899" cy="869957"/>
          </a:xfrm>
          <a:prstGeom prst="trapezoi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Award</a:t>
            </a:r>
          </a:p>
        </p:txBody>
      </p:sp>
      <p:sp>
        <p:nvSpPr>
          <p:cNvPr id="12" name="Trapezoid 11">
            <a:extLst>
              <a:ext uri="{FF2B5EF4-FFF2-40B4-BE49-F238E27FC236}">
                <a16:creationId xmlns:a16="http://schemas.microsoft.com/office/drawing/2014/main" id="{93C9FED7-D255-2BC7-8043-0EF2670A38F5}"/>
              </a:ext>
            </a:extLst>
          </p:cNvPr>
          <p:cNvSpPr/>
          <p:nvPr/>
        </p:nvSpPr>
        <p:spPr>
          <a:xfrm>
            <a:off x="5114903" y="2539767"/>
            <a:ext cx="5566757" cy="869957"/>
          </a:xfrm>
          <a:prstGeom prst="trapezoi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Program Requirement</a:t>
            </a: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B4217B0B-7C6F-58BB-4D16-33F76285CFD1}"/>
              </a:ext>
            </a:extLst>
          </p:cNvPr>
          <p:cNvSpPr/>
          <p:nvPr/>
        </p:nvSpPr>
        <p:spPr>
          <a:xfrm>
            <a:off x="4827281" y="3491475"/>
            <a:ext cx="6142000" cy="869957"/>
          </a:xfrm>
          <a:prstGeom prst="trapezoi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Agency Policies / Terms &amp; Conditions</a:t>
            </a:r>
          </a:p>
        </p:txBody>
      </p:sp>
      <p:sp>
        <p:nvSpPr>
          <p:cNvPr id="16" name="Trapezoid 15">
            <a:extLst>
              <a:ext uri="{FF2B5EF4-FFF2-40B4-BE49-F238E27FC236}">
                <a16:creationId xmlns:a16="http://schemas.microsoft.com/office/drawing/2014/main" id="{2ADA3C4A-1CF5-A170-AD37-7B4DC82B337B}"/>
              </a:ext>
            </a:extLst>
          </p:cNvPr>
          <p:cNvSpPr/>
          <p:nvPr/>
        </p:nvSpPr>
        <p:spPr>
          <a:xfrm>
            <a:off x="4593139" y="4455257"/>
            <a:ext cx="6610284" cy="869957"/>
          </a:xfrm>
          <a:prstGeom prst="trapezoi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Federal Regulations / Uniform Guidance</a:t>
            </a:r>
          </a:p>
        </p:txBody>
      </p:sp>
    </p:spTree>
    <p:extLst>
      <p:ext uri="{BB962C8B-B14F-4D97-AF65-F5344CB8AC3E}">
        <p14:creationId xmlns:p14="http://schemas.microsoft.com/office/powerpoint/2010/main" val="3078087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0829-56E9-1AB3-EB35-2A9E1D5CA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011501" cy="1629624"/>
          </a:xfrm>
        </p:spPr>
        <p:txBody>
          <a:bodyPr/>
          <a:lstStyle/>
          <a:p>
            <a:pPr algn="ctr"/>
            <a:r>
              <a:rPr lang="en-US" sz="3200" dirty="0"/>
              <a:t>Uniform Guidance</a:t>
            </a:r>
            <a:br>
              <a:rPr lang="en-US" sz="3200" dirty="0"/>
            </a:br>
            <a:r>
              <a:rPr lang="en-US" sz="3200" dirty="0"/>
              <a:t>Allowability Requirements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8B561-AC86-4187-CE97-373D0D771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35802" y="2344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9D5BD2-D2B9-87F2-7EF3-84CD6DBBA6C3}"/>
              </a:ext>
            </a:extLst>
          </p:cNvPr>
          <p:cNvSpPr txBox="1"/>
          <p:nvPr/>
        </p:nvSpPr>
        <p:spPr>
          <a:xfrm>
            <a:off x="688063" y="2344848"/>
            <a:ext cx="3141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Allowable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56932B-425E-3890-328E-CA20166E03D4}"/>
              </a:ext>
            </a:extLst>
          </p:cNvPr>
          <p:cNvSpPr txBox="1"/>
          <p:nvPr/>
        </p:nvSpPr>
        <p:spPr>
          <a:xfrm>
            <a:off x="624689" y="2951430"/>
            <a:ext cx="232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Reasonable</a:t>
            </a:r>
            <a:r>
              <a:rPr lang="en-US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344139-AA7C-0925-3D58-03DFD76A3082}"/>
              </a:ext>
            </a:extLst>
          </p:cNvPr>
          <p:cNvSpPr txBox="1"/>
          <p:nvPr/>
        </p:nvSpPr>
        <p:spPr>
          <a:xfrm>
            <a:off x="624688" y="3671212"/>
            <a:ext cx="17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Allocable</a:t>
            </a:r>
          </a:p>
        </p:txBody>
      </p:sp>
      <p:pic>
        <p:nvPicPr>
          <p:cNvPr id="15" name="Picture Placeholder 6">
            <a:extLst>
              <a:ext uri="{FF2B5EF4-FFF2-40B4-BE49-F238E27FC236}">
                <a16:creationId xmlns:a16="http://schemas.microsoft.com/office/drawing/2014/main" id="{C696F46F-84B3-853E-CBE0-7840FE173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23" r="23023"/>
          <a:stretch/>
        </p:blipFill>
        <p:spPr>
          <a:xfrm>
            <a:off x="7284441" y="1"/>
            <a:ext cx="4907559" cy="60628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59BEF0C-FAF8-7CAA-B141-CA28F585E655}"/>
              </a:ext>
            </a:extLst>
          </p:cNvPr>
          <p:cNvSpPr txBox="1"/>
          <p:nvPr/>
        </p:nvSpPr>
        <p:spPr>
          <a:xfrm>
            <a:off x="624688" y="4390995"/>
            <a:ext cx="3267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Treated Consistently</a:t>
            </a:r>
          </a:p>
        </p:txBody>
      </p:sp>
    </p:spTree>
    <p:extLst>
      <p:ext uri="{BB962C8B-B14F-4D97-AF65-F5344CB8AC3E}">
        <p14:creationId xmlns:p14="http://schemas.microsoft.com/office/powerpoint/2010/main" val="2636902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3E669B5-E525-5A4D-71F6-1A752F68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539089"/>
          </a:xfrm>
        </p:spPr>
        <p:txBody>
          <a:bodyPr/>
          <a:lstStyle/>
          <a:p>
            <a:pPr algn="ctr"/>
            <a:r>
              <a:rPr lang="en-US" sz="4000" dirty="0"/>
              <a:t>Reasonable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EEA503-64A4-0DAC-1A3E-0AB399AA9E17}"/>
              </a:ext>
            </a:extLst>
          </p:cNvPr>
          <p:cNvSpPr txBox="1"/>
          <p:nvPr/>
        </p:nvSpPr>
        <p:spPr>
          <a:xfrm>
            <a:off x="-138544" y="2031999"/>
            <a:ext cx="30150058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1825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Prudent Person Test (acts with due care)</a:t>
            </a:r>
          </a:p>
          <a:p>
            <a:pPr marL="803275" lvl="3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</a:rPr>
              <a:t> Reasonable or Prudent person is a hypothetical comparison used as a standard to determine whether an </a:t>
            </a:r>
          </a:p>
          <a:p>
            <a:pPr marL="803275" lvl="3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</a:rPr>
              <a:t>  expense is reckless, improper, or negligent. This hypothetical comparison assumes average care, skill,</a:t>
            </a:r>
          </a:p>
          <a:p>
            <a:pPr marL="803275" lvl="3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</a:rPr>
              <a:t>  and judgment by a reasonable person under prevailing circumstances at the time an expense is incurred</a:t>
            </a:r>
          </a:p>
          <a:p>
            <a:pPr marL="631825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Necessary for performance of the grant and operation of institution</a:t>
            </a:r>
          </a:p>
          <a:p>
            <a:pPr marL="631825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Adheres to restraints and other requirements </a:t>
            </a:r>
          </a:p>
          <a:p>
            <a:pPr marL="631825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Consistent with University policies</a:t>
            </a:r>
          </a:p>
          <a:p>
            <a:pPr marL="631825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</a:rPr>
              <a:t>Examples:</a:t>
            </a:r>
          </a:p>
          <a:p>
            <a:pPr marL="346075" lvl="1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</a:rPr>
              <a:t>             Airfare – economy class is reasonable 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          A leather chair for $1,200; even if furniture is in the approved budget, it is unreasonable </a:t>
            </a:r>
          </a:p>
        </p:txBody>
      </p:sp>
    </p:spTree>
    <p:extLst>
      <p:ext uri="{BB962C8B-B14F-4D97-AF65-F5344CB8AC3E}">
        <p14:creationId xmlns:p14="http://schemas.microsoft.com/office/powerpoint/2010/main" val="1222834825"/>
      </p:ext>
    </p:extLst>
  </p:cSld>
  <p:clrMapOvr>
    <a:masterClrMapping/>
  </p:clrMapOvr>
</p:sld>
</file>

<file path=ppt/theme/theme1.xml><?xml version="1.0" encoding="utf-8"?>
<a:theme xmlns:a="http://schemas.openxmlformats.org/drawingml/2006/main" name="Mizzou Brand 1">
  <a:themeElements>
    <a:clrScheme name="Office">
      <a:dk1>
        <a:srgbClr val="000000"/>
      </a:dk1>
      <a:lt1>
        <a:srgbClr val="FFFFFF"/>
      </a:lt1>
      <a:dk2>
        <a:srgbClr val="FDB719"/>
      </a:dk2>
      <a:lt2>
        <a:srgbClr val="D4D4D4"/>
      </a:lt2>
      <a:accent1>
        <a:srgbClr val="7F4A0F"/>
      </a:accent1>
      <a:accent2>
        <a:srgbClr val="4A596E"/>
      </a:accent2>
      <a:accent3>
        <a:srgbClr val="6E0026"/>
      </a:accent3>
      <a:accent4>
        <a:srgbClr val="EF553F"/>
      </a:accent4>
      <a:accent5>
        <a:srgbClr val="008486"/>
      </a:accent5>
      <a:accent6>
        <a:srgbClr val="453D3F"/>
      </a:accent6>
      <a:hlink>
        <a:srgbClr val="6D0C27"/>
      </a:hlink>
      <a:folHlink>
        <a:srgbClr val="37001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9F555BDD-A276-4C4C-8ACF-CC9CCFF89218}" vid="{DE144075-430A-0A48-AB2D-C19460615C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C882659-7BF8-8640-A671-FC77532975EB}">
  <we:reference id="wa200000729" version="4.12.61.0" store="en-US" storeType="OMEX"/>
  <we:alternateReferences>
    <we:reference id="wa200000729" version="4.12.61.0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E19D1F250E694BAAD8C54BFD6B67B2" ma:contentTypeVersion="20" ma:contentTypeDescription="Create a new document." ma:contentTypeScope="" ma:versionID="98f786fc5cbf6f8d47aab5919f359132">
  <xsd:schema xmlns:xsd="http://www.w3.org/2001/XMLSchema" xmlns:xs="http://www.w3.org/2001/XMLSchema" xmlns:p="http://schemas.microsoft.com/office/2006/metadata/properties" xmlns:ns2="8f59010d-bfae-4690-b442-17aac1929a53" xmlns:ns3="4e822213-79e0-466b-8a07-6ccb94f3e524" targetNamespace="http://schemas.microsoft.com/office/2006/metadata/properties" ma:root="true" ma:fieldsID="cdc4f168949029a59c71fc5e7a450752" ns2:_="" ns3:_="">
    <xsd:import namespace="8f59010d-bfae-4690-b442-17aac1929a53"/>
    <xsd:import namespace="4e822213-79e0-466b-8a07-6ccb94f3e5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59010d-bfae-4690-b442-17aac1929a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22213-79e0-466b-8a07-6ccb94f3e52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ec45b42-71d2-42b2-82cb-677ce56ef8ee}" ma:internalName="TaxCatchAll" ma:showField="CatchAllData" ma:web="4e822213-79e0-466b-8a07-6ccb94f3e5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e822213-79e0-466b-8a07-6ccb94f3e524">
      <UserInfo>
        <DisplayName>Silvey, Megan</DisplayName>
        <AccountId>893</AccountId>
        <AccountType/>
      </UserInfo>
      <UserInfo>
        <DisplayName>Wall, Laurie</DisplayName>
        <AccountId>4067</AccountId>
        <AccountType/>
      </UserInfo>
      <UserInfo>
        <DisplayName>Barnum, Brookelle (MU-Student)</DisplayName>
        <AccountId>6016</AccountId>
        <AccountType/>
      </UserInfo>
      <UserInfo>
        <DisplayName>Weaver, Linda</DisplayName>
        <AccountId>7200</AccountId>
        <AccountType/>
      </UserInfo>
      <UserInfo>
        <DisplayName>Williams, Abby (MU-Student)</DisplayName>
        <AccountId>8274</AccountId>
        <AccountType/>
      </UserInfo>
      <UserInfo>
        <DisplayName>Hulett, Hayden (MU-Student)</DisplayName>
        <AccountId>8275</AccountId>
        <AccountType/>
      </UserInfo>
      <UserInfo>
        <DisplayName>Stewart, Grace K. (MU-Student)</DisplayName>
        <AccountId>8276</AccountId>
        <AccountType/>
      </UserInfo>
    </SharedWithUsers>
    <MediaLengthInSeconds xmlns="8f59010d-bfae-4690-b442-17aac1929a53" xsi:nil="true"/>
    <TaxCatchAll xmlns="4e822213-79e0-466b-8a07-6ccb94f3e524" xsi:nil="true"/>
    <lcf76f155ced4ddcb4097134ff3c332f xmlns="8f59010d-bfae-4690-b442-17aac1929a5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FFAEFDC-C27B-4DF2-9B2F-04E9679860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0CBF67-260D-4A90-9D90-3AC421A3D5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59010d-bfae-4690-b442-17aac1929a53"/>
    <ds:schemaRef ds:uri="4e822213-79e0-466b-8a07-6ccb94f3e5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52D639-FD69-4C96-A8F7-C4E6C4005A55}">
  <ds:schemaRefs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8f59010d-bfae-4690-b442-17aac1929a53"/>
    <ds:schemaRef ds:uri="http://purl.org/dc/terms/"/>
    <ds:schemaRef ds:uri="http://schemas.openxmlformats.org/package/2006/metadata/core-properties"/>
    <ds:schemaRef ds:uri="http://schemas.microsoft.com/office/2006/metadata/properties"/>
    <ds:schemaRef ds:uri="4e822213-79e0-466b-8a07-6ccb94f3e52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Mizzou Brand 1</Template>
  <TotalTime>335</TotalTime>
  <Words>2101</Words>
  <Application>Microsoft Office PowerPoint</Application>
  <PresentationFormat>Widescreen</PresentationFormat>
  <Paragraphs>369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Aptos</vt:lpstr>
      <vt:lpstr>Arial</vt:lpstr>
      <vt:lpstr>Avenir Next LT Pro</vt:lpstr>
      <vt:lpstr>Avenir Next LT Pro Light</vt:lpstr>
      <vt:lpstr>Calibri</vt:lpstr>
      <vt:lpstr>Century Schoolbook</vt:lpstr>
      <vt:lpstr>Courier New</vt:lpstr>
      <vt:lpstr>Times New Roman</vt:lpstr>
      <vt:lpstr>Wingdings</vt:lpstr>
      <vt:lpstr>Mizzou Brand 1</vt:lpstr>
      <vt:lpstr>SPA Certificate Series</vt:lpstr>
      <vt:lpstr>Session Objectives</vt:lpstr>
      <vt:lpstr>Award Cycle</vt:lpstr>
      <vt:lpstr>Award Management</vt:lpstr>
      <vt:lpstr>Cost Reimbursable vs. Fixed Price Agreements</vt:lpstr>
      <vt:lpstr>PI Role and Responsibility </vt:lpstr>
      <vt:lpstr>Allowability Regulations and Guidelines </vt:lpstr>
      <vt:lpstr>Uniform Guidance Allowability Requirements</vt:lpstr>
      <vt:lpstr>Reasonable</vt:lpstr>
      <vt:lpstr>Allocable</vt:lpstr>
      <vt:lpstr>Consistent Treatment</vt:lpstr>
      <vt:lpstr>Direct Cost vs. Indirect Cost</vt:lpstr>
      <vt:lpstr>Direct Charging  Administrative Costs</vt:lpstr>
      <vt:lpstr>Other Allowability Considerations</vt:lpstr>
      <vt:lpstr>Unallowable Costs</vt:lpstr>
      <vt:lpstr>Allowability Exercises</vt:lpstr>
      <vt:lpstr>Allowable Expense? #1</vt:lpstr>
      <vt:lpstr>Allowable Expense? #2</vt:lpstr>
      <vt:lpstr>Allowable Expense? #3</vt:lpstr>
      <vt:lpstr>Allowable Expense? #4</vt:lpstr>
      <vt:lpstr>Allowable Expense? #5</vt:lpstr>
      <vt:lpstr>What about Cost Share?</vt:lpstr>
      <vt:lpstr> Principal Investigator Managerial Review</vt:lpstr>
      <vt:lpstr>Documenting Principal Investigator Managerial Review</vt:lpstr>
      <vt:lpstr>Additional Reports Available for Review </vt:lpstr>
      <vt:lpstr>PeopleSoft Reporting Tools</vt:lpstr>
      <vt:lpstr>Budget Variance #2</vt:lpstr>
      <vt:lpstr>Balance Sheet #1</vt:lpstr>
      <vt:lpstr>Income Statement #2</vt:lpstr>
      <vt:lpstr>Award Listing: Grants Report #5</vt:lpstr>
      <vt:lpstr>Notifications and Requests</vt:lpstr>
      <vt:lpstr>My Award is  Overspent…</vt:lpstr>
      <vt:lpstr>Example #1</vt:lpstr>
      <vt:lpstr>My Award is Overspent… Example #2</vt:lpstr>
      <vt:lpstr>Example #2</vt:lpstr>
      <vt:lpstr>Payroll Correcting Entry</vt:lpstr>
      <vt:lpstr>Calculating Benefit Amount for PCE Example (FY25)</vt:lpstr>
      <vt:lpstr>Example (FY25)</vt:lpstr>
      <vt:lpstr>Concluding Points</vt:lpstr>
      <vt:lpstr>Resources</vt:lpstr>
      <vt:lpstr>Certificate Series  for Specialized Grants Training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Church, Jessica</dc:creator>
  <cp:lastModifiedBy>Roloff, Laura</cp:lastModifiedBy>
  <cp:revision>6</cp:revision>
  <dcterms:created xsi:type="dcterms:W3CDTF">2025-09-17T20:14:47Z</dcterms:created>
  <dcterms:modified xsi:type="dcterms:W3CDTF">2026-04-13T16:54:49Z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2200</vt:r8>
  </property>
  <property fmtid="{D5CDD505-2E9C-101B-9397-08002B2CF9AE}" pid="3" name="ContentTypeId">
    <vt:lpwstr>0x010100D0E19D1F250E694BAAD8C54BFD6B67B2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MediaServiceImageTags">
    <vt:lpwstr/>
  </property>
</Properties>
</file>