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82" r:id="rId5"/>
    <p:sldId id="284" r:id="rId6"/>
    <p:sldId id="286" r:id="rId7"/>
    <p:sldId id="287" r:id="rId8"/>
    <p:sldId id="303" r:id="rId9"/>
    <p:sldId id="300" r:id="rId10"/>
    <p:sldId id="304" r:id="rId11"/>
    <p:sldId id="292" r:id="rId12"/>
    <p:sldId id="305" r:id="rId13"/>
    <p:sldId id="301" r:id="rId14"/>
    <p:sldId id="296" r:id="rId15"/>
    <p:sldId id="29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B82D"/>
    <a:srgbClr val="7D7D7D"/>
    <a:srgbClr val="8F88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150" autoAdjust="0"/>
  </p:normalViewPr>
  <p:slideViewPr>
    <p:cSldViewPr snapToGrid="0">
      <p:cViewPr varScale="1">
        <p:scale>
          <a:sx n="84" d="100"/>
          <a:sy n="84" d="100"/>
        </p:scale>
        <p:origin x="15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gee, Hansa" userId="64e065dc-769d-4e3d-9761-f84f728a49b4" providerId="ADAL" clId="{550DDF69-96C1-43AD-B08D-F3D091828780}"/>
    <pc:docChg chg="undo custSel addSld delSld modSld sldOrd modMainMaster">
      <pc:chgData name="Magee, Hansa" userId="64e065dc-769d-4e3d-9761-f84f728a49b4" providerId="ADAL" clId="{550DDF69-96C1-43AD-B08D-F3D091828780}" dt="2026-05-07T15:55:49.081" v="1377" actId="166"/>
      <pc:docMkLst>
        <pc:docMk/>
      </pc:docMkLst>
      <pc:sldChg chg="modSp mod">
        <pc:chgData name="Magee, Hansa" userId="64e065dc-769d-4e3d-9761-f84f728a49b4" providerId="ADAL" clId="{550DDF69-96C1-43AD-B08D-F3D091828780}" dt="2026-04-16T16:47:20.528" v="145" actId="113"/>
        <pc:sldMkLst>
          <pc:docMk/>
          <pc:sldMk cId="1788453090" sldId="282"/>
        </pc:sldMkLst>
        <pc:spChg chg="mod">
          <ac:chgData name="Magee, Hansa" userId="64e065dc-769d-4e3d-9761-f84f728a49b4" providerId="ADAL" clId="{550DDF69-96C1-43AD-B08D-F3D091828780}" dt="2026-04-16T16:46:14.976" v="128" actId="1076"/>
          <ac:spMkLst>
            <pc:docMk/>
            <pc:sldMk cId="1788453090" sldId="282"/>
            <ac:spMk id="2" creationId="{AC79AC71-2F3D-4EDD-A2C1-1270D0BC1BAB}"/>
          </ac:spMkLst>
        </pc:spChg>
        <pc:spChg chg="mod">
          <ac:chgData name="Magee, Hansa" userId="64e065dc-769d-4e3d-9761-f84f728a49b4" providerId="ADAL" clId="{550DDF69-96C1-43AD-B08D-F3D091828780}" dt="2026-04-16T16:47:20.528" v="145" actId="113"/>
          <ac:spMkLst>
            <pc:docMk/>
            <pc:sldMk cId="1788453090" sldId="282"/>
            <ac:spMk id="3" creationId="{96C47427-AA11-4F07-9998-F6B805946421}"/>
          </ac:spMkLst>
        </pc:spChg>
      </pc:sldChg>
      <pc:sldChg chg="modSp mod">
        <pc:chgData name="Magee, Hansa" userId="64e065dc-769d-4e3d-9761-f84f728a49b4" providerId="ADAL" clId="{550DDF69-96C1-43AD-B08D-F3D091828780}" dt="2026-04-16T16:50:43.780" v="307" actId="20577"/>
        <pc:sldMkLst>
          <pc:docMk/>
          <pc:sldMk cId="745231436" sldId="284"/>
        </pc:sldMkLst>
        <pc:spChg chg="mod">
          <ac:chgData name="Magee, Hansa" userId="64e065dc-769d-4e3d-9761-f84f728a49b4" providerId="ADAL" clId="{550DDF69-96C1-43AD-B08D-F3D091828780}" dt="2026-04-16T16:50:43.780" v="307" actId="20577"/>
          <ac:spMkLst>
            <pc:docMk/>
            <pc:sldMk cId="745231436" sldId="284"/>
            <ac:spMk id="3" creationId="{DAF5DB8C-FDEF-27D8-5606-CDB02AC0522A}"/>
          </ac:spMkLst>
        </pc:spChg>
      </pc:sldChg>
      <pc:sldChg chg="addSp delSp modSp mod">
        <pc:chgData name="Magee, Hansa" userId="64e065dc-769d-4e3d-9761-f84f728a49b4" providerId="ADAL" clId="{550DDF69-96C1-43AD-B08D-F3D091828780}" dt="2026-04-16T17:03:31.448" v="310" actId="1076"/>
        <pc:sldMkLst>
          <pc:docMk/>
          <pc:sldMk cId="3745654977" sldId="287"/>
        </pc:sldMkLst>
        <pc:picChg chg="add mod">
          <ac:chgData name="Magee, Hansa" userId="64e065dc-769d-4e3d-9761-f84f728a49b4" providerId="ADAL" clId="{550DDF69-96C1-43AD-B08D-F3D091828780}" dt="2026-04-16T17:03:31.448" v="310" actId="1076"/>
          <ac:picMkLst>
            <pc:docMk/>
            <pc:sldMk cId="3745654977" sldId="287"/>
            <ac:picMk id="5" creationId="{490401CA-7C95-C4F4-A560-3DD3EE1DB8B1}"/>
          </ac:picMkLst>
        </pc:picChg>
      </pc:sldChg>
      <pc:sldChg chg="modSp mod">
        <pc:chgData name="Magee, Hansa" userId="64e065dc-769d-4e3d-9761-f84f728a49b4" providerId="ADAL" clId="{550DDF69-96C1-43AD-B08D-F3D091828780}" dt="2026-05-07T15:55:49.081" v="1377" actId="166"/>
        <pc:sldMkLst>
          <pc:docMk/>
          <pc:sldMk cId="2111146231" sldId="292"/>
        </pc:sldMkLst>
        <pc:spChg chg="ord">
          <ac:chgData name="Magee, Hansa" userId="64e065dc-769d-4e3d-9761-f84f728a49b4" providerId="ADAL" clId="{550DDF69-96C1-43AD-B08D-F3D091828780}" dt="2026-05-07T15:55:49.081" v="1377" actId="166"/>
          <ac:spMkLst>
            <pc:docMk/>
            <pc:sldMk cId="2111146231" sldId="292"/>
            <ac:spMk id="24" creationId="{68AF1D85-2CF9-F378-7EB6-4DDEE1E40415}"/>
          </ac:spMkLst>
        </pc:spChg>
      </pc:sldChg>
      <pc:sldChg chg="modSp mod modAnim">
        <pc:chgData name="Magee, Hansa" userId="64e065dc-769d-4e3d-9761-f84f728a49b4" providerId="ADAL" clId="{550DDF69-96C1-43AD-B08D-F3D091828780}" dt="2026-04-30T17:22:18.509" v="1376"/>
        <pc:sldMkLst>
          <pc:docMk/>
          <pc:sldMk cId="271841621" sldId="296"/>
        </pc:sldMkLst>
        <pc:spChg chg="mod">
          <ac:chgData name="Magee, Hansa" userId="64e065dc-769d-4e3d-9761-f84f728a49b4" providerId="ADAL" clId="{550DDF69-96C1-43AD-B08D-F3D091828780}" dt="2026-04-30T17:21:39.682" v="1374" actId="20577"/>
          <ac:spMkLst>
            <pc:docMk/>
            <pc:sldMk cId="271841621" sldId="296"/>
            <ac:spMk id="2" creationId="{D53067DE-5B17-1C67-2A50-29D53E3D9096}"/>
          </ac:spMkLst>
        </pc:spChg>
      </pc:sldChg>
      <pc:sldChg chg="modSp mod modNotesTx">
        <pc:chgData name="Magee, Hansa" userId="64e065dc-769d-4e3d-9761-f84f728a49b4" providerId="ADAL" clId="{550DDF69-96C1-43AD-B08D-F3D091828780}" dt="2026-04-30T14:42:09.078" v="872" actId="20577"/>
        <pc:sldMkLst>
          <pc:docMk/>
          <pc:sldMk cId="4085000929" sldId="300"/>
        </pc:sldMkLst>
        <pc:spChg chg="mod">
          <ac:chgData name="Magee, Hansa" userId="64e065dc-769d-4e3d-9761-f84f728a49b4" providerId="ADAL" clId="{550DDF69-96C1-43AD-B08D-F3D091828780}" dt="2026-04-30T14:41:51.868" v="788" actId="20577"/>
          <ac:spMkLst>
            <pc:docMk/>
            <pc:sldMk cId="4085000929" sldId="300"/>
            <ac:spMk id="3" creationId="{B3D31375-DDDE-21C3-AB9E-6F3B0FF02821}"/>
          </ac:spMkLst>
        </pc:spChg>
      </pc:sldChg>
      <pc:sldChg chg="addSp delSp modSp mod delAnim modAnim">
        <pc:chgData name="Magee, Hansa" userId="64e065dc-769d-4e3d-9761-f84f728a49b4" providerId="ADAL" clId="{550DDF69-96C1-43AD-B08D-F3D091828780}" dt="2026-04-30T17:16:51.650" v="1361" actId="478"/>
        <pc:sldMkLst>
          <pc:docMk/>
          <pc:sldMk cId="2154317066" sldId="301"/>
        </pc:sldMkLst>
        <pc:spChg chg="mod">
          <ac:chgData name="Magee, Hansa" userId="64e065dc-769d-4e3d-9761-f84f728a49b4" providerId="ADAL" clId="{550DDF69-96C1-43AD-B08D-F3D091828780}" dt="2026-04-30T14:58:03.594" v="1338" actId="14100"/>
          <ac:spMkLst>
            <pc:docMk/>
            <pc:sldMk cId="2154317066" sldId="301"/>
            <ac:spMk id="3" creationId="{8EAA4E01-7C17-EEE9-69C4-0569CBCDD8EE}"/>
          </ac:spMkLst>
        </pc:spChg>
        <pc:spChg chg="mod">
          <ac:chgData name="Magee, Hansa" userId="64e065dc-769d-4e3d-9761-f84f728a49b4" providerId="ADAL" clId="{550DDF69-96C1-43AD-B08D-F3D091828780}" dt="2026-04-30T15:55:25.378" v="1350" actId="20577"/>
          <ac:spMkLst>
            <pc:docMk/>
            <pc:sldMk cId="2154317066" sldId="301"/>
            <ac:spMk id="16" creationId="{4A32936F-FD50-9742-54C2-CD3A469E9A08}"/>
          </ac:spMkLst>
        </pc:spChg>
        <pc:spChg chg="mod">
          <ac:chgData name="Magee, Hansa" userId="64e065dc-769d-4e3d-9761-f84f728a49b4" providerId="ADAL" clId="{550DDF69-96C1-43AD-B08D-F3D091828780}" dt="2026-04-30T17:16:49.551" v="1360" actId="14100"/>
          <ac:spMkLst>
            <pc:docMk/>
            <pc:sldMk cId="2154317066" sldId="301"/>
            <ac:spMk id="19" creationId="{2F502D19-D910-342E-9509-36082D0A98BA}"/>
          </ac:spMkLst>
        </pc:spChg>
        <pc:spChg chg="mod">
          <ac:chgData name="Magee, Hansa" userId="64e065dc-769d-4e3d-9761-f84f728a49b4" providerId="ADAL" clId="{550DDF69-96C1-43AD-B08D-F3D091828780}" dt="2026-04-30T17:16:36.533" v="1358" actId="1076"/>
          <ac:spMkLst>
            <pc:docMk/>
            <pc:sldMk cId="2154317066" sldId="301"/>
            <ac:spMk id="20" creationId="{7D709153-C691-87E8-EFE4-5187122D07C1}"/>
          </ac:spMkLst>
        </pc:spChg>
        <pc:picChg chg="add mod ord">
          <ac:chgData name="Magee, Hansa" userId="64e065dc-769d-4e3d-9761-f84f728a49b4" providerId="ADAL" clId="{550DDF69-96C1-43AD-B08D-F3D091828780}" dt="2026-04-30T17:16:03.797" v="1356" actId="167"/>
          <ac:picMkLst>
            <pc:docMk/>
            <pc:sldMk cId="2154317066" sldId="301"/>
            <ac:picMk id="22" creationId="{F7822BEC-69ED-34F6-8820-CACE821AFF1C}"/>
          </ac:picMkLst>
        </pc:picChg>
      </pc:sldChg>
      <pc:sldChg chg="modSp mod modNotesTx">
        <pc:chgData name="Magee, Hansa" userId="64e065dc-769d-4e3d-9761-f84f728a49b4" providerId="ADAL" clId="{550DDF69-96C1-43AD-B08D-F3D091828780}" dt="2026-04-30T14:22:26.963" v="632" actId="20577"/>
        <pc:sldMkLst>
          <pc:docMk/>
          <pc:sldMk cId="1367524901" sldId="303"/>
        </pc:sldMkLst>
        <pc:spChg chg="mod">
          <ac:chgData name="Magee, Hansa" userId="64e065dc-769d-4e3d-9761-f84f728a49b4" providerId="ADAL" clId="{550DDF69-96C1-43AD-B08D-F3D091828780}" dt="2026-04-30T14:19:11.435" v="485" actId="20577"/>
          <ac:spMkLst>
            <pc:docMk/>
            <pc:sldMk cId="1367524901" sldId="303"/>
            <ac:spMk id="2" creationId="{E36A458F-6F95-9CD0-1844-EBCB2139AC4E}"/>
          </ac:spMkLst>
        </pc:spChg>
        <pc:spChg chg="mod">
          <ac:chgData name="Magee, Hansa" userId="64e065dc-769d-4e3d-9761-f84f728a49b4" providerId="ADAL" clId="{550DDF69-96C1-43AD-B08D-F3D091828780}" dt="2026-04-16T17:04:05.148" v="346" actId="20577"/>
          <ac:spMkLst>
            <pc:docMk/>
            <pc:sldMk cId="1367524901" sldId="303"/>
            <ac:spMk id="3" creationId="{690B87E2-7223-DF2C-31BE-A5EA4EA5042C}"/>
          </ac:spMkLst>
        </pc:spChg>
      </pc:sldChg>
      <pc:sldChg chg="modSp add del mod ord modNotesTx">
        <pc:chgData name="Magee, Hansa" userId="64e065dc-769d-4e3d-9761-f84f728a49b4" providerId="ADAL" clId="{550DDF69-96C1-43AD-B08D-F3D091828780}" dt="2026-04-30T14:51:36.072" v="918" actId="20577"/>
        <pc:sldMkLst>
          <pc:docMk/>
          <pc:sldMk cId="3994371323" sldId="304"/>
        </pc:sldMkLst>
        <pc:spChg chg="mod">
          <ac:chgData name="Magee, Hansa" userId="64e065dc-769d-4e3d-9761-f84f728a49b4" providerId="ADAL" clId="{550DDF69-96C1-43AD-B08D-F3D091828780}" dt="2026-04-30T14:42:30.467" v="876" actId="20577"/>
          <ac:spMkLst>
            <pc:docMk/>
            <pc:sldMk cId="3994371323" sldId="304"/>
            <ac:spMk id="3" creationId="{63996383-C57A-18B1-FAF8-1E2D42940CD0}"/>
          </ac:spMkLst>
        </pc:spChg>
      </pc:sldChg>
      <pc:sldChg chg="addSp modSp new mod ord modAnim">
        <pc:chgData name="Magee, Hansa" userId="64e065dc-769d-4e3d-9761-f84f728a49b4" providerId="ADAL" clId="{550DDF69-96C1-43AD-B08D-F3D091828780}" dt="2026-04-30T14:56:42.101" v="1328"/>
        <pc:sldMkLst>
          <pc:docMk/>
          <pc:sldMk cId="1556548327" sldId="305"/>
        </pc:sldMkLst>
        <pc:spChg chg="mod">
          <ac:chgData name="Magee, Hansa" userId="64e065dc-769d-4e3d-9761-f84f728a49b4" providerId="ADAL" clId="{550DDF69-96C1-43AD-B08D-F3D091828780}" dt="2026-04-30T14:56:26.573" v="1326" actId="27636"/>
          <ac:spMkLst>
            <pc:docMk/>
            <pc:sldMk cId="1556548327" sldId="305"/>
            <ac:spMk id="2" creationId="{D68B4D63-24A4-820B-A038-7A65774C2F8C}"/>
          </ac:spMkLst>
        </pc:spChg>
        <pc:spChg chg="mod">
          <ac:chgData name="Magee, Hansa" userId="64e065dc-769d-4e3d-9761-f84f728a49b4" providerId="ADAL" clId="{550DDF69-96C1-43AD-B08D-F3D091828780}" dt="2026-04-30T14:53:20.778" v="963" actId="20577"/>
          <ac:spMkLst>
            <pc:docMk/>
            <pc:sldMk cId="1556548327" sldId="305"/>
            <ac:spMk id="3" creationId="{FC64356E-74EA-7B82-D8B1-E2ED2B0C53A8}"/>
          </ac:spMkLst>
        </pc:spChg>
        <pc:spChg chg="add mod">
          <ac:chgData name="Magee, Hansa" userId="64e065dc-769d-4e3d-9761-f84f728a49b4" providerId="ADAL" clId="{550DDF69-96C1-43AD-B08D-F3D091828780}" dt="2026-04-30T14:55:38.482" v="1111" actId="1038"/>
          <ac:spMkLst>
            <pc:docMk/>
            <pc:sldMk cId="1556548327" sldId="305"/>
            <ac:spMk id="6" creationId="{3C35DAA2-6571-211C-8910-00D92F65E035}"/>
          </ac:spMkLst>
        </pc:spChg>
        <pc:spChg chg="add mod">
          <ac:chgData name="Magee, Hansa" userId="64e065dc-769d-4e3d-9761-f84f728a49b4" providerId="ADAL" clId="{550DDF69-96C1-43AD-B08D-F3D091828780}" dt="2026-04-30T14:55:46.954" v="1120" actId="1037"/>
          <ac:spMkLst>
            <pc:docMk/>
            <pc:sldMk cId="1556548327" sldId="305"/>
            <ac:spMk id="7" creationId="{EFFD7717-C2A6-337E-3E29-F59536452CCB}"/>
          </ac:spMkLst>
        </pc:spChg>
        <pc:picChg chg="add mod modCrop">
          <ac:chgData name="Magee, Hansa" userId="64e065dc-769d-4e3d-9761-f84f728a49b4" providerId="ADAL" clId="{550DDF69-96C1-43AD-B08D-F3D091828780}" dt="2026-04-30T14:55:08.241" v="1101" actId="1076"/>
          <ac:picMkLst>
            <pc:docMk/>
            <pc:sldMk cId="1556548327" sldId="305"/>
            <ac:picMk id="5" creationId="{B0732D03-732C-A1C1-F0B4-3DAAE9229D61}"/>
          </ac:picMkLst>
        </pc:picChg>
      </pc:sldChg>
      <pc:sldMasterChg chg="modSldLayout">
        <pc:chgData name="Magee, Hansa" userId="64e065dc-769d-4e3d-9761-f84f728a49b4" providerId="ADAL" clId="{550DDF69-96C1-43AD-B08D-F3D091828780}" dt="2026-04-16T16:47:04.908" v="144" actId="29295"/>
        <pc:sldMasterMkLst>
          <pc:docMk/>
          <pc:sldMasterMk cId="2203107603" sldId="2147483648"/>
        </pc:sldMasterMkLst>
        <pc:sldLayoutChg chg="modSp mod">
          <pc:chgData name="Magee, Hansa" userId="64e065dc-769d-4e3d-9761-f84f728a49b4" providerId="ADAL" clId="{550DDF69-96C1-43AD-B08D-F3D091828780}" dt="2026-04-16T16:47:04.908" v="144" actId="29295"/>
          <pc:sldLayoutMkLst>
            <pc:docMk/>
            <pc:sldMasterMk cId="2203107603" sldId="2147483648"/>
            <pc:sldLayoutMk cId="352915899" sldId="2147483649"/>
          </pc:sldLayoutMkLst>
          <pc:picChg chg="mod">
            <ac:chgData name="Magee, Hansa" userId="64e065dc-769d-4e3d-9761-f84f728a49b4" providerId="ADAL" clId="{550DDF69-96C1-43AD-B08D-F3D091828780}" dt="2026-04-16T16:47:04.908" v="144" actId="29295"/>
            <ac:picMkLst>
              <pc:docMk/>
              <pc:sldMasterMk cId="2203107603" sldId="2147483648"/>
              <pc:sldLayoutMk cId="352915899" sldId="2147483649"/>
              <ac:picMk id="13" creationId="{B0BF2DBC-BA62-1A42-8CAD-ACA2D537264D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3ED3319-7128-8A43-A343-589DCC8803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E2D9A0-EFDF-8149-8D17-DB42269573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AFFDD-2053-C843-B5CE-24D1DBAFC1B0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7B33E1-0AD9-3843-872B-0713EA43C46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70AFA1-F959-9D49-8FF1-7690C70454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2CA87-54D2-B649-AC4A-3DAC685A1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501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49D15-040F-4B1F-B30F-277BC7669D6A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D53169-7C79-4FB6-B1F9-4B6807EB3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33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Point out:</a:t>
            </a:r>
          </a:p>
          <a:p>
            <a:pPr marL="171450" indent="-171450">
              <a:buFontTx/>
              <a:buChar char="-"/>
            </a:pPr>
            <a:r>
              <a:rPr lang="en-US" dirty="0"/>
              <a:t>Multiple project IDs</a:t>
            </a:r>
          </a:p>
          <a:p>
            <a:pPr marL="171450" indent="-171450">
              <a:buFontTx/>
              <a:buChar char="-"/>
            </a:pPr>
            <a:r>
              <a:rPr lang="en-US" dirty="0"/>
              <a:t>One </a:t>
            </a:r>
            <a:r>
              <a:rPr lang="en-US" dirty="0" err="1"/>
              <a:t>emplid</a:t>
            </a:r>
            <a:r>
              <a:rPr lang="en-US" dirty="0"/>
              <a:t> multiple departments, can be multiple %</a:t>
            </a:r>
          </a:p>
          <a:p>
            <a:pPr marL="171450" indent="-171450">
              <a:buFontTx/>
              <a:buChar char="-"/>
            </a:pPr>
            <a:r>
              <a:rPr lang="en-US" dirty="0"/>
              <a:t>Effective date. Can change over time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D53169-7C79-4FB6-B1F9-4B6807EB3A6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19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HOWEVER, funding is at the AWARD level. Those funds can come in one lump sum or spread out over time.</a:t>
            </a:r>
          </a:p>
          <a:p>
            <a:endParaRPr lang="en-US" dirty="0"/>
          </a:p>
          <a:p>
            <a:r>
              <a:rPr lang="en-US" dirty="0"/>
              <a:t>Issue date, award period, total anticipated, total obligated (to-date)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D53169-7C79-4FB6-B1F9-4B6807EB3A6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763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through some terminology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D53169-7C79-4FB6-B1F9-4B6807EB3A6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054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outdoor, sky, tree, building&#10;&#10;Description automatically generated">
            <a:extLst>
              <a:ext uri="{FF2B5EF4-FFF2-40B4-BE49-F238E27FC236}">
                <a16:creationId xmlns:a16="http://schemas.microsoft.com/office/drawing/2014/main" id="{B0BF2DBC-BA62-1A42-8CAD-ACA2D53726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73AE26-22B0-174C-BD9C-B59EBC80D8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62161" y="1576022"/>
            <a:ext cx="9467678" cy="2201863"/>
          </a:xfrm>
        </p:spPr>
        <p:txBody>
          <a:bodyPr anchor="b">
            <a:noAutofit/>
          </a:bodyPr>
          <a:lstStyle>
            <a:lvl1pPr algn="ctr">
              <a:defRPr sz="4000"/>
            </a:lvl1pPr>
          </a:lstStyle>
          <a:p>
            <a:r>
              <a:rPr lang="en-US"/>
              <a:t>HEADLINE </a:t>
            </a:r>
            <a:br>
              <a:rPr lang="en-US"/>
            </a:br>
            <a:r>
              <a:rPr lang="en-US"/>
              <a:t>ARIAL BLACK – ALL CAPS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714814-C66B-C242-8C20-BED1EC5E4D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2161" y="3997754"/>
            <a:ext cx="9467678" cy="1041324"/>
          </a:xfrm>
        </p:spPr>
        <p:txBody>
          <a:bodyPr wrap="square">
            <a:noAutofit/>
          </a:bodyPr>
          <a:lstStyle>
            <a:lvl1pPr marL="0" indent="0" algn="ctr">
              <a:buNone/>
              <a:defRPr sz="2400" b="0" i="1">
                <a:latin typeface="Century Schoolbook" panose="02040604050505020304" pitchFamily="18" charset="0"/>
                <a:ea typeface="Palatino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41EE09B-8DB6-C52D-057D-802CDAE089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21389" y="6077634"/>
            <a:ext cx="4733364" cy="78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15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3161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sky, tree, building&#10;&#10;Description automatically generated">
            <a:extLst>
              <a:ext uri="{FF2B5EF4-FFF2-40B4-BE49-F238E27FC236}">
                <a16:creationId xmlns:a16="http://schemas.microsoft.com/office/drawing/2014/main" id="{84E8EA3F-01D3-374C-868A-11FC183DD1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892CAD78-A446-8941-AC48-71AD718CEA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00658" y="2216237"/>
            <a:ext cx="7590684" cy="2425526"/>
          </a:xfrm>
          <a:solidFill>
            <a:schemeClr val="bg1">
              <a:alpha val="82000"/>
            </a:schemeClr>
          </a:solidFill>
          <a:ln w="38100" cap="sq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527160"/>
                      <a:gd name="connsiteY0" fmla="*/ 0 h 576997"/>
                      <a:gd name="connsiteX1" fmla="*/ 580352 w 5527160"/>
                      <a:gd name="connsiteY1" fmla="*/ 0 h 576997"/>
                      <a:gd name="connsiteX2" fmla="*/ 1326518 w 5527160"/>
                      <a:gd name="connsiteY2" fmla="*/ 0 h 576997"/>
                      <a:gd name="connsiteX3" fmla="*/ 1962142 w 5527160"/>
                      <a:gd name="connsiteY3" fmla="*/ 0 h 576997"/>
                      <a:gd name="connsiteX4" fmla="*/ 2542494 w 5527160"/>
                      <a:gd name="connsiteY4" fmla="*/ 0 h 576997"/>
                      <a:gd name="connsiteX5" fmla="*/ 3288660 w 5527160"/>
                      <a:gd name="connsiteY5" fmla="*/ 0 h 576997"/>
                      <a:gd name="connsiteX6" fmla="*/ 3979555 w 5527160"/>
                      <a:gd name="connsiteY6" fmla="*/ 0 h 576997"/>
                      <a:gd name="connsiteX7" fmla="*/ 4670450 w 5527160"/>
                      <a:gd name="connsiteY7" fmla="*/ 0 h 576997"/>
                      <a:gd name="connsiteX8" fmla="*/ 5527160 w 5527160"/>
                      <a:gd name="connsiteY8" fmla="*/ 0 h 576997"/>
                      <a:gd name="connsiteX9" fmla="*/ 5527160 w 5527160"/>
                      <a:gd name="connsiteY9" fmla="*/ 576997 h 576997"/>
                      <a:gd name="connsiteX10" fmla="*/ 4946808 w 5527160"/>
                      <a:gd name="connsiteY10" fmla="*/ 576997 h 576997"/>
                      <a:gd name="connsiteX11" fmla="*/ 4421728 w 5527160"/>
                      <a:gd name="connsiteY11" fmla="*/ 576997 h 576997"/>
                      <a:gd name="connsiteX12" fmla="*/ 3675561 w 5527160"/>
                      <a:gd name="connsiteY12" fmla="*/ 576997 h 576997"/>
                      <a:gd name="connsiteX13" fmla="*/ 3095210 w 5527160"/>
                      <a:gd name="connsiteY13" fmla="*/ 576997 h 576997"/>
                      <a:gd name="connsiteX14" fmla="*/ 2349043 w 5527160"/>
                      <a:gd name="connsiteY14" fmla="*/ 576997 h 576997"/>
                      <a:gd name="connsiteX15" fmla="*/ 1547605 w 5527160"/>
                      <a:gd name="connsiteY15" fmla="*/ 576997 h 576997"/>
                      <a:gd name="connsiteX16" fmla="*/ 911981 w 5527160"/>
                      <a:gd name="connsiteY16" fmla="*/ 576997 h 576997"/>
                      <a:gd name="connsiteX17" fmla="*/ 0 w 5527160"/>
                      <a:gd name="connsiteY17" fmla="*/ 576997 h 576997"/>
                      <a:gd name="connsiteX18" fmla="*/ 0 w 5527160"/>
                      <a:gd name="connsiteY18" fmla="*/ 0 h 576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527160" h="576997" fill="none" extrusionOk="0">
                        <a:moveTo>
                          <a:pt x="0" y="0"/>
                        </a:moveTo>
                        <a:cubicBezTo>
                          <a:pt x="216891" y="-1593"/>
                          <a:pt x="291636" y="-12022"/>
                          <a:pt x="580352" y="0"/>
                        </a:cubicBezTo>
                        <a:cubicBezTo>
                          <a:pt x="869068" y="12022"/>
                          <a:pt x="1026712" y="34531"/>
                          <a:pt x="1326518" y="0"/>
                        </a:cubicBezTo>
                        <a:cubicBezTo>
                          <a:pt x="1626324" y="-34531"/>
                          <a:pt x="1666450" y="-124"/>
                          <a:pt x="1962142" y="0"/>
                        </a:cubicBezTo>
                        <a:cubicBezTo>
                          <a:pt x="2257834" y="124"/>
                          <a:pt x="2304483" y="-25329"/>
                          <a:pt x="2542494" y="0"/>
                        </a:cubicBezTo>
                        <a:cubicBezTo>
                          <a:pt x="2780505" y="25329"/>
                          <a:pt x="3097581" y="16332"/>
                          <a:pt x="3288660" y="0"/>
                        </a:cubicBezTo>
                        <a:cubicBezTo>
                          <a:pt x="3479739" y="-16332"/>
                          <a:pt x="3777952" y="22882"/>
                          <a:pt x="3979555" y="0"/>
                        </a:cubicBezTo>
                        <a:cubicBezTo>
                          <a:pt x="4181159" y="-22882"/>
                          <a:pt x="4407255" y="17759"/>
                          <a:pt x="4670450" y="0"/>
                        </a:cubicBezTo>
                        <a:cubicBezTo>
                          <a:pt x="4933646" y="-17759"/>
                          <a:pt x="5128227" y="25704"/>
                          <a:pt x="5527160" y="0"/>
                        </a:cubicBezTo>
                        <a:cubicBezTo>
                          <a:pt x="5527544" y="124316"/>
                          <a:pt x="5526428" y="429298"/>
                          <a:pt x="5527160" y="576997"/>
                        </a:cubicBezTo>
                        <a:cubicBezTo>
                          <a:pt x="5386345" y="569727"/>
                          <a:pt x="5165383" y="553502"/>
                          <a:pt x="4946808" y="576997"/>
                        </a:cubicBezTo>
                        <a:cubicBezTo>
                          <a:pt x="4728233" y="600492"/>
                          <a:pt x="4555656" y="589318"/>
                          <a:pt x="4421728" y="576997"/>
                        </a:cubicBezTo>
                        <a:cubicBezTo>
                          <a:pt x="4287800" y="564676"/>
                          <a:pt x="3902005" y="542272"/>
                          <a:pt x="3675561" y="576997"/>
                        </a:cubicBezTo>
                        <a:cubicBezTo>
                          <a:pt x="3449117" y="611722"/>
                          <a:pt x="3271572" y="571546"/>
                          <a:pt x="3095210" y="576997"/>
                        </a:cubicBezTo>
                        <a:cubicBezTo>
                          <a:pt x="2918848" y="582448"/>
                          <a:pt x="2557636" y="570048"/>
                          <a:pt x="2349043" y="576997"/>
                        </a:cubicBezTo>
                        <a:cubicBezTo>
                          <a:pt x="2140450" y="583946"/>
                          <a:pt x="1737032" y="600504"/>
                          <a:pt x="1547605" y="576997"/>
                        </a:cubicBezTo>
                        <a:cubicBezTo>
                          <a:pt x="1358178" y="553490"/>
                          <a:pt x="1220463" y="566646"/>
                          <a:pt x="911981" y="576997"/>
                        </a:cubicBezTo>
                        <a:cubicBezTo>
                          <a:pt x="603499" y="587348"/>
                          <a:pt x="409140" y="564994"/>
                          <a:pt x="0" y="576997"/>
                        </a:cubicBezTo>
                        <a:cubicBezTo>
                          <a:pt x="27917" y="347050"/>
                          <a:pt x="16990" y="122318"/>
                          <a:pt x="0" y="0"/>
                        </a:cubicBezTo>
                        <a:close/>
                      </a:path>
                      <a:path w="5527160" h="576997" stroke="0" extrusionOk="0">
                        <a:moveTo>
                          <a:pt x="0" y="0"/>
                        </a:moveTo>
                        <a:cubicBezTo>
                          <a:pt x="204840" y="-3066"/>
                          <a:pt x="486304" y="21867"/>
                          <a:pt x="635623" y="0"/>
                        </a:cubicBezTo>
                        <a:cubicBezTo>
                          <a:pt x="784942" y="-21867"/>
                          <a:pt x="1005136" y="-22000"/>
                          <a:pt x="1160704" y="0"/>
                        </a:cubicBezTo>
                        <a:cubicBezTo>
                          <a:pt x="1316272" y="22000"/>
                          <a:pt x="1684165" y="28981"/>
                          <a:pt x="1962142" y="0"/>
                        </a:cubicBezTo>
                        <a:cubicBezTo>
                          <a:pt x="2240119" y="-28981"/>
                          <a:pt x="2464443" y="-20435"/>
                          <a:pt x="2597765" y="0"/>
                        </a:cubicBezTo>
                        <a:cubicBezTo>
                          <a:pt x="2731087" y="20435"/>
                          <a:pt x="2967098" y="14506"/>
                          <a:pt x="3233389" y="0"/>
                        </a:cubicBezTo>
                        <a:cubicBezTo>
                          <a:pt x="3499680" y="-14506"/>
                          <a:pt x="3720048" y="22393"/>
                          <a:pt x="4034827" y="0"/>
                        </a:cubicBezTo>
                        <a:cubicBezTo>
                          <a:pt x="4349606" y="-22393"/>
                          <a:pt x="4496426" y="4350"/>
                          <a:pt x="4615179" y="0"/>
                        </a:cubicBezTo>
                        <a:cubicBezTo>
                          <a:pt x="4733932" y="-4350"/>
                          <a:pt x="5273026" y="23807"/>
                          <a:pt x="5527160" y="0"/>
                        </a:cubicBezTo>
                        <a:cubicBezTo>
                          <a:pt x="5554816" y="273285"/>
                          <a:pt x="5535777" y="458461"/>
                          <a:pt x="5527160" y="576997"/>
                        </a:cubicBezTo>
                        <a:cubicBezTo>
                          <a:pt x="5258393" y="585988"/>
                          <a:pt x="5097673" y="586954"/>
                          <a:pt x="4946808" y="576997"/>
                        </a:cubicBezTo>
                        <a:cubicBezTo>
                          <a:pt x="4795943" y="567040"/>
                          <a:pt x="4486177" y="566192"/>
                          <a:pt x="4255913" y="576997"/>
                        </a:cubicBezTo>
                        <a:cubicBezTo>
                          <a:pt x="4025649" y="587802"/>
                          <a:pt x="3770880" y="583804"/>
                          <a:pt x="3620290" y="576997"/>
                        </a:cubicBezTo>
                        <a:cubicBezTo>
                          <a:pt x="3469700" y="570190"/>
                          <a:pt x="3098370" y="595496"/>
                          <a:pt x="2818852" y="576997"/>
                        </a:cubicBezTo>
                        <a:cubicBezTo>
                          <a:pt x="2539334" y="558498"/>
                          <a:pt x="2355666" y="593921"/>
                          <a:pt x="2017413" y="576997"/>
                        </a:cubicBezTo>
                        <a:cubicBezTo>
                          <a:pt x="1679160" y="560073"/>
                          <a:pt x="1562152" y="586247"/>
                          <a:pt x="1437062" y="576997"/>
                        </a:cubicBezTo>
                        <a:cubicBezTo>
                          <a:pt x="1311972" y="567747"/>
                          <a:pt x="1033767" y="546391"/>
                          <a:pt x="746167" y="576997"/>
                        </a:cubicBezTo>
                        <a:cubicBezTo>
                          <a:pt x="458567" y="607603"/>
                          <a:pt x="286741" y="570428"/>
                          <a:pt x="0" y="576997"/>
                        </a:cubicBezTo>
                        <a:cubicBezTo>
                          <a:pt x="8396" y="389686"/>
                          <a:pt x="-27551" y="21798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>
            <a:normAutofit/>
          </a:bodyPr>
          <a:lstStyle>
            <a:lvl1pPr algn="ctr">
              <a:buNone/>
              <a:defRPr sz="2400" spc="600">
                <a:latin typeface="Century Schoolbook" panose="02040604050505020304" pitchFamily="18" charset="0"/>
              </a:defRPr>
            </a:lvl1pPr>
          </a:lstStyle>
          <a:p>
            <a:r>
              <a:rPr lang="en-US"/>
              <a:t>HEADLINE OR SUBJECT</a:t>
            </a:r>
          </a:p>
          <a:p>
            <a:r>
              <a:rPr lang="en-US"/>
              <a:t>ALL CAPS</a:t>
            </a:r>
          </a:p>
        </p:txBody>
      </p:sp>
    </p:spTree>
    <p:extLst>
      <p:ext uri="{BB962C8B-B14F-4D97-AF65-F5344CB8AC3E}">
        <p14:creationId xmlns:p14="http://schemas.microsoft.com/office/powerpoint/2010/main" val="3211918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11F2C-2D12-C247-A121-AAFEB4760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158" y="596349"/>
            <a:ext cx="6297085" cy="1300586"/>
          </a:xfrm>
          <a:solidFill>
            <a:schemeClr val="bg1">
              <a:alpha val="36000"/>
            </a:schemeClr>
          </a:solidFill>
          <a:ln w="38100">
            <a:solidFill>
              <a:schemeClr val="accent1"/>
            </a:solidFill>
          </a:ln>
        </p:spPr>
        <p:txBody>
          <a:bodyPr wrap="none" lIns="274320" tIns="182880" rIns="274320" bIns="91440">
            <a:noAutofit/>
          </a:bodyPr>
          <a:lstStyle>
            <a:lvl1pPr algn="ctr">
              <a:defRPr/>
            </a:lvl1pPr>
          </a:lstStyle>
          <a:p>
            <a:r>
              <a:rPr lang="en-US"/>
              <a:t>HEADLINE – ARIAL BLACK</a:t>
            </a:r>
            <a:br>
              <a:rPr lang="en-US"/>
            </a:br>
            <a:r>
              <a:rPr lang="en-US"/>
              <a:t> 24-18 PT, 1 or 2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337AE-F140-5542-9056-F89DEB621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378" y="2266122"/>
            <a:ext cx="5734755" cy="3438939"/>
          </a:xfrm>
        </p:spPr>
        <p:txBody>
          <a:bodyPr l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84E5678-EEBF-2943-AC85-646701F551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84441" y="1"/>
            <a:ext cx="4907559" cy="6062870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algn="ctr">
              <a:buNone/>
              <a:defRPr sz="1600"/>
            </a:lvl1pPr>
          </a:lstStyle>
          <a:p>
            <a:r>
              <a:rPr lang="en-US"/>
              <a:t>Add Photo Here</a:t>
            </a:r>
          </a:p>
        </p:txBody>
      </p:sp>
    </p:spTree>
    <p:extLst>
      <p:ext uri="{BB962C8B-B14F-4D97-AF65-F5344CB8AC3E}">
        <p14:creationId xmlns:p14="http://schemas.microsoft.com/office/powerpoint/2010/main" val="4204318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 with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B0497A-66BF-624E-8AB6-0BB03BC6E797}"/>
              </a:ext>
            </a:extLst>
          </p:cNvPr>
          <p:cNvSpPr/>
          <p:nvPr userDrawn="1"/>
        </p:nvSpPr>
        <p:spPr>
          <a:xfrm>
            <a:off x="7076662" y="4287751"/>
            <a:ext cx="5115338" cy="176309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337AE-F140-5542-9056-F89DEB621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379" y="2178756"/>
            <a:ext cx="5452532" cy="3455925"/>
          </a:xfrm>
        </p:spPr>
        <p:txBody>
          <a:bodyPr l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B5B99D5-4B65-E94A-BD73-F9E966B01F1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76662" y="0"/>
            <a:ext cx="5115338" cy="4287751"/>
          </a:xfrm>
          <a:solidFill>
            <a:schemeClr val="bg2"/>
          </a:solidFill>
        </p:spPr>
        <p:txBody>
          <a:bodyPr anchor="ctr"/>
          <a:lstStyle>
            <a:lvl1pPr algn="ctr">
              <a:buNone/>
              <a:defRPr sz="1600"/>
            </a:lvl1pPr>
          </a:lstStyle>
          <a:p>
            <a:r>
              <a:rPr lang="en-US"/>
              <a:t>Add Photo Here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0B52A7F-9035-FF4C-BF6E-94AF2C0D6B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3970" y="4584357"/>
            <a:ext cx="4780721" cy="1050324"/>
          </a:xfrm>
        </p:spPr>
        <p:txBody>
          <a:bodyPr>
            <a:noAutofit/>
          </a:bodyPr>
          <a:lstStyle>
            <a:lvl1pPr algn="ctr">
              <a:buNone/>
              <a:defRPr sz="1800" i="1">
                <a:latin typeface="Century Schoolbook" panose="02040604050505020304" pitchFamily="18" charset="0"/>
              </a:defRPr>
            </a:lvl1pPr>
            <a:lvl2pPr algn="ctr">
              <a:buNone/>
              <a:defRPr sz="2000" i="1">
                <a:latin typeface="Century Schoolbook" panose="02040604050505020304" pitchFamily="18" charset="0"/>
              </a:defRPr>
            </a:lvl2pPr>
            <a:lvl3pPr algn="ctr">
              <a:buNone/>
              <a:defRPr sz="1800" i="1">
                <a:latin typeface="Century Schoolbook" panose="02040604050505020304" pitchFamily="18" charset="0"/>
              </a:defRPr>
            </a:lvl3pPr>
            <a:lvl4pPr algn="ctr">
              <a:buNone/>
              <a:defRPr sz="1600" i="1">
                <a:latin typeface="Century Schoolbook" panose="02040604050505020304" pitchFamily="18" charset="0"/>
              </a:defRPr>
            </a:lvl4pPr>
            <a:lvl5pPr algn="ctr">
              <a:buNone/>
              <a:defRPr sz="1600" i="1">
                <a:latin typeface="Century Schoolbook" panose="02040604050505020304" pitchFamily="18" charset="0"/>
              </a:defRPr>
            </a:lvl5pPr>
          </a:lstStyle>
          <a:p>
            <a:pPr lvl="0"/>
            <a:r>
              <a:rPr lang="en-US"/>
              <a:t>Copy, photo description or </a:t>
            </a:r>
            <a:br>
              <a:rPr lang="en-US"/>
            </a:br>
            <a:r>
              <a:rPr lang="en-US"/>
              <a:t>additional text goes here.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27C477B-5F42-1F4C-88A2-38DB1D3FB2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158" y="596349"/>
            <a:ext cx="6026399" cy="1300586"/>
          </a:xfrm>
          <a:solidFill>
            <a:schemeClr val="bg1">
              <a:alpha val="36000"/>
            </a:schemeClr>
          </a:solidFill>
          <a:ln w="38100">
            <a:solidFill>
              <a:schemeClr val="accent1"/>
            </a:solidFill>
          </a:ln>
        </p:spPr>
        <p:txBody>
          <a:bodyPr wrap="none" lIns="274320" tIns="182880" rIns="274320" bIns="91440">
            <a:noAutofit/>
          </a:bodyPr>
          <a:lstStyle>
            <a:lvl1pPr algn="ctr">
              <a:defRPr/>
            </a:lvl1pPr>
          </a:lstStyle>
          <a:p>
            <a:r>
              <a:rPr lang="en-US"/>
              <a:t>HEADLINE – ARIAL BLACK</a:t>
            </a:r>
            <a:br>
              <a:rPr lang="en-US"/>
            </a:br>
            <a:r>
              <a:rPr lang="en-US"/>
              <a:t> 24-18 PT, 1 or 2 LINES</a:t>
            </a:r>
          </a:p>
        </p:txBody>
      </p:sp>
    </p:spTree>
    <p:extLst>
      <p:ext uri="{BB962C8B-B14F-4D97-AF65-F5344CB8AC3E}">
        <p14:creationId xmlns:p14="http://schemas.microsoft.com/office/powerpoint/2010/main" val="3011440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1BB17B6-49DA-154F-922D-E9BBADEF3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038866"/>
            <a:ext cx="10295467" cy="3620529"/>
          </a:xfrm>
        </p:spPr>
        <p:txBody>
          <a:bodyPr l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089E52E-ED70-E54C-8DCA-7248E661CD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158" y="596349"/>
            <a:ext cx="11106550" cy="1300586"/>
          </a:xfrm>
          <a:solidFill>
            <a:schemeClr val="bg1">
              <a:alpha val="36000"/>
            </a:schemeClr>
          </a:solidFill>
          <a:ln w="38100">
            <a:solidFill>
              <a:schemeClr val="accent1"/>
            </a:solidFill>
          </a:ln>
        </p:spPr>
        <p:txBody>
          <a:bodyPr wrap="none" lIns="274320" tIns="182880" rIns="274320" bIns="91440">
            <a:noAutofit/>
          </a:bodyPr>
          <a:lstStyle>
            <a:lvl1pPr algn="ctr">
              <a:defRPr/>
            </a:lvl1pPr>
          </a:lstStyle>
          <a:p>
            <a:r>
              <a:rPr lang="en-US"/>
              <a:t>HEADLINE – ARIAL BLACK</a:t>
            </a:r>
            <a:br>
              <a:rPr lang="en-US"/>
            </a:br>
            <a:r>
              <a:rPr lang="en-US"/>
              <a:t> 24-18 PT, 1 or 2 LINES</a:t>
            </a:r>
          </a:p>
        </p:txBody>
      </p:sp>
    </p:spTree>
    <p:extLst>
      <p:ext uri="{BB962C8B-B14F-4D97-AF65-F5344CB8AC3E}">
        <p14:creationId xmlns:p14="http://schemas.microsoft.com/office/powerpoint/2010/main" val="2835529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337AE-F140-5542-9056-F89DEB621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843" y="2038866"/>
            <a:ext cx="4952879" cy="3731740"/>
          </a:xfrm>
        </p:spPr>
        <p:txBody>
          <a:bodyPr l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14CED94-0252-0A49-886C-9B9683F25B1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16750" y="2043523"/>
            <a:ext cx="4952879" cy="3731740"/>
          </a:xfrm>
        </p:spPr>
        <p:txBody>
          <a:bodyPr l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9B5C6E3-5287-4745-AAF8-620E3C8496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158" y="596349"/>
            <a:ext cx="11106550" cy="1300586"/>
          </a:xfrm>
          <a:solidFill>
            <a:schemeClr val="bg1">
              <a:alpha val="36000"/>
            </a:schemeClr>
          </a:solidFill>
          <a:ln w="38100">
            <a:solidFill>
              <a:schemeClr val="accent1"/>
            </a:solidFill>
          </a:ln>
        </p:spPr>
        <p:txBody>
          <a:bodyPr wrap="none" lIns="274320" tIns="182880" rIns="274320" bIns="91440">
            <a:noAutofit/>
          </a:bodyPr>
          <a:lstStyle>
            <a:lvl1pPr algn="ctr">
              <a:defRPr/>
            </a:lvl1pPr>
          </a:lstStyle>
          <a:p>
            <a:r>
              <a:rPr lang="en-US"/>
              <a:t>HEADLINE – ARIAL BLACK – 24-18 PT</a:t>
            </a:r>
            <a:br>
              <a:rPr lang="en-US"/>
            </a:br>
            <a:r>
              <a:rPr lang="en-US"/>
              <a:t>1 or 2 LINES</a:t>
            </a:r>
          </a:p>
        </p:txBody>
      </p:sp>
    </p:spTree>
    <p:extLst>
      <p:ext uri="{BB962C8B-B14F-4D97-AF65-F5344CB8AC3E}">
        <p14:creationId xmlns:p14="http://schemas.microsoft.com/office/powerpoint/2010/main" val="2416253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2 Sections +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7FD774-94F9-3B41-BB91-BEE1ACFF7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5445" y="2170548"/>
            <a:ext cx="502096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68E34D-6966-D644-B2E6-D8BB46EAB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5445" y="3024278"/>
            <a:ext cx="5020962" cy="2720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E03B69-5E2D-3B47-BB01-AFBE3BD6B2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2170548"/>
            <a:ext cx="522372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F5DDA1-02B1-3341-9D80-8DF498B6B8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3024279"/>
            <a:ext cx="5223721" cy="2720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1667261-CE17-454D-BF69-CD38BD4945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158" y="596349"/>
            <a:ext cx="11106550" cy="1300586"/>
          </a:xfrm>
          <a:solidFill>
            <a:schemeClr val="bg1">
              <a:alpha val="36000"/>
            </a:schemeClr>
          </a:solidFill>
          <a:ln w="38100">
            <a:solidFill>
              <a:schemeClr val="accent1"/>
            </a:solidFill>
          </a:ln>
        </p:spPr>
        <p:txBody>
          <a:bodyPr wrap="none" lIns="274320" tIns="182880" rIns="274320" bIns="91440">
            <a:noAutofit/>
          </a:bodyPr>
          <a:lstStyle>
            <a:lvl1pPr algn="ctr">
              <a:defRPr/>
            </a:lvl1pPr>
          </a:lstStyle>
          <a:p>
            <a:r>
              <a:rPr lang="en-US"/>
              <a:t>HEADLINE – ARIAL BLACK – 24-18 PT</a:t>
            </a:r>
            <a:br>
              <a:rPr lang="en-US"/>
            </a:br>
            <a:r>
              <a:rPr lang="en-US"/>
              <a:t>1 or 2 LINES</a:t>
            </a:r>
          </a:p>
        </p:txBody>
      </p:sp>
    </p:spTree>
    <p:extLst>
      <p:ext uri="{BB962C8B-B14F-4D97-AF65-F5344CB8AC3E}">
        <p14:creationId xmlns:p14="http://schemas.microsoft.com/office/powerpoint/2010/main" val="20966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hoto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A6134-BBCE-5244-B23B-10C563756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7394" y="797169"/>
            <a:ext cx="6150175" cy="4671079"/>
          </a:xfrm>
          <a:ln w="38100">
            <a:solidFill>
              <a:schemeClr val="accent1"/>
            </a:solidFill>
          </a:ln>
        </p:spPr>
        <p:txBody>
          <a:bodyPr lIns="274320" tIns="274320" rIns="274320" bIns="27432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11">
            <a:extLst>
              <a:ext uri="{FF2B5EF4-FFF2-40B4-BE49-F238E27FC236}">
                <a16:creationId xmlns:a16="http://schemas.microsoft.com/office/drawing/2014/main" id="{6728E0A9-E463-AD4D-B78B-F6E7C5E0A50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4907559" cy="6062870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algn="ctr">
              <a:buNone/>
              <a:defRPr sz="1600"/>
            </a:lvl1pPr>
          </a:lstStyle>
          <a:p>
            <a:r>
              <a:rPr lang="en-US"/>
              <a:t>Add Photo Here</a:t>
            </a:r>
          </a:p>
        </p:txBody>
      </p:sp>
    </p:spTree>
    <p:extLst>
      <p:ext uri="{BB962C8B-B14F-4D97-AF65-F5344CB8AC3E}">
        <p14:creationId xmlns:p14="http://schemas.microsoft.com/office/powerpoint/2010/main" val="12732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47638937-EBD2-1047-B14E-C0409FE092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538" y="4050550"/>
            <a:ext cx="3131723" cy="1782376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  <a:lvl2pPr>
              <a:buNone/>
              <a:defRPr sz="1800"/>
            </a:lvl2pPr>
            <a:lvl3pPr>
              <a:buNone/>
              <a:defRPr sz="16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/>
              <a:t>Body copy or descriptive text goes here. </a:t>
            </a:r>
          </a:p>
          <a:p>
            <a:pPr lvl="0"/>
            <a:r>
              <a:rPr lang="en-US"/>
              <a:t>Arial 12-18 point font.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49EBF9E6-5FE2-914E-B247-11621405AB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30139" y="4050550"/>
            <a:ext cx="3131723" cy="1782376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  <a:lvl2pPr>
              <a:buNone/>
              <a:defRPr sz="1800"/>
            </a:lvl2pPr>
            <a:lvl3pPr>
              <a:buNone/>
              <a:defRPr sz="16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/>
              <a:t>Body copy or descriptive text goes here. </a:t>
            </a:r>
          </a:p>
          <a:p>
            <a:pPr lvl="0"/>
            <a:r>
              <a:rPr lang="en-US"/>
              <a:t>Arial 12-18 point font.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6483D2-B8E5-5C4B-9A56-A25E85D7770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73125" y="2007705"/>
            <a:ext cx="3130550" cy="2042973"/>
          </a:xfrm>
          <a:solidFill>
            <a:schemeClr val="bg2"/>
          </a:solidFill>
        </p:spPr>
        <p:txBody>
          <a:bodyPr anchor="ctr"/>
          <a:lstStyle>
            <a:lvl1pPr algn="ctr">
              <a:buNone/>
              <a:defRPr sz="1600"/>
            </a:lvl1pPr>
          </a:lstStyle>
          <a:p>
            <a:r>
              <a:rPr lang="en-US"/>
              <a:t>Add Photo Here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7D8052CF-A938-044E-9577-5E3555FC5EE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530725" y="2007705"/>
            <a:ext cx="3130550" cy="2042973"/>
          </a:xfrm>
          <a:solidFill>
            <a:schemeClr val="bg2"/>
          </a:solidFill>
        </p:spPr>
        <p:txBody>
          <a:bodyPr anchor="ctr"/>
          <a:lstStyle>
            <a:lvl1pPr algn="ctr">
              <a:buNone/>
              <a:defRPr sz="1600"/>
            </a:lvl1pPr>
          </a:lstStyle>
          <a:p>
            <a:r>
              <a:rPr lang="en-US"/>
              <a:t>Add Photo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5FD5856C-5441-F140-9678-54DD4C473BE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87739" y="4050550"/>
            <a:ext cx="3131723" cy="1782376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  <a:lvl2pPr>
              <a:buNone/>
              <a:defRPr sz="1800"/>
            </a:lvl2pPr>
            <a:lvl3pPr>
              <a:buNone/>
              <a:defRPr sz="16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/>
              <a:t>Body copy or descriptive text goes here. </a:t>
            </a:r>
          </a:p>
          <a:p>
            <a:pPr lvl="0"/>
            <a:r>
              <a:rPr lang="en-US"/>
              <a:t>Arial 12-18 point font.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A8EC7ABC-5C1C-0D47-A9AC-A118DA67CB0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88325" y="2007705"/>
            <a:ext cx="3130550" cy="2042973"/>
          </a:xfrm>
          <a:solidFill>
            <a:schemeClr val="bg2"/>
          </a:solidFill>
        </p:spPr>
        <p:txBody>
          <a:bodyPr anchor="ctr"/>
          <a:lstStyle>
            <a:lvl1pPr algn="ctr">
              <a:buNone/>
              <a:defRPr sz="1600"/>
            </a:lvl1pPr>
          </a:lstStyle>
          <a:p>
            <a:r>
              <a:rPr lang="en-US"/>
              <a:t>Add Photo Here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E0752E4-D6F3-524D-86EF-6C86CB1729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158" y="469983"/>
            <a:ext cx="11106550" cy="1300586"/>
          </a:xfrm>
          <a:solidFill>
            <a:schemeClr val="bg1">
              <a:alpha val="36000"/>
            </a:schemeClr>
          </a:solidFill>
          <a:ln w="38100">
            <a:solidFill>
              <a:schemeClr val="accent1"/>
            </a:solidFill>
          </a:ln>
        </p:spPr>
        <p:txBody>
          <a:bodyPr wrap="none" lIns="274320" tIns="182880" rIns="274320" bIns="91440">
            <a:noAutofit/>
          </a:bodyPr>
          <a:lstStyle>
            <a:lvl1pPr algn="ctr">
              <a:defRPr/>
            </a:lvl1pPr>
          </a:lstStyle>
          <a:p>
            <a:r>
              <a:rPr lang="en-US"/>
              <a:t>HEADLINE – ARIAL BLACK</a:t>
            </a:r>
            <a:br>
              <a:rPr lang="en-US"/>
            </a:br>
            <a:r>
              <a:rPr lang="en-US"/>
              <a:t> 24-18 PT, 1 or 2 LINES</a:t>
            </a:r>
          </a:p>
        </p:txBody>
      </p:sp>
    </p:spTree>
    <p:extLst>
      <p:ext uri="{BB962C8B-B14F-4D97-AF65-F5344CB8AC3E}">
        <p14:creationId xmlns:p14="http://schemas.microsoft.com/office/powerpoint/2010/main" val="3261832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4275FA-71D2-5241-AFB1-EF81E4191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087" y="934646"/>
            <a:ext cx="10842713" cy="835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6F8093-0A15-C54A-B2FE-8E7FAEF40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9114" y="1825625"/>
            <a:ext cx="10414686" cy="3796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D6456C-B640-3844-A58D-D08B5CFCA6DD}"/>
              </a:ext>
            </a:extLst>
          </p:cNvPr>
          <p:cNvSpPr/>
          <p:nvPr userDrawn="1"/>
        </p:nvSpPr>
        <p:spPr>
          <a:xfrm>
            <a:off x="0" y="6062870"/>
            <a:ext cx="12192000" cy="795130"/>
          </a:xfrm>
          <a:prstGeom prst="rect">
            <a:avLst/>
          </a:prstGeom>
          <a:solidFill>
            <a:srgbClr val="F1B8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5B3433-3143-4F9A-A162-9300F960ED8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387200" y="6080364"/>
            <a:ext cx="4732800" cy="78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10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8" r:id="rId3"/>
    <p:sldLayoutId id="2147483659" r:id="rId4"/>
    <p:sldLayoutId id="2147483652" r:id="rId5"/>
    <p:sldLayoutId id="2147483650" r:id="rId6"/>
    <p:sldLayoutId id="2147483653" r:id="rId7"/>
    <p:sldLayoutId id="2147483656" r:id="rId8"/>
    <p:sldLayoutId id="2147483654" r:id="rId9"/>
    <p:sldLayoutId id="214748366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Gotham Book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Gotham Book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Gotham Book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Gotham Book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Gotham Book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provost.missouri.edu/promotion-and-tenure/call-letter/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rovost.missouri.edu/promotion-and-tenure/call-lette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9AC71-2F3D-4EDD-A2C1-1270D0BC1B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4560" y="391332"/>
            <a:ext cx="9467678" cy="1537292"/>
          </a:xfrm>
        </p:spPr>
        <p:txBody>
          <a:bodyPr anchor="t"/>
          <a:lstStyle/>
          <a:p>
            <a:r>
              <a:rPr lang="en-US" sz="4400" b="1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Preparing your sponsored projects for promotion &amp; tenure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C47427-AA11-4F07-9998-F6B8059464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4560" y="1928624"/>
            <a:ext cx="9467678" cy="4134719"/>
          </a:xfrm>
        </p:spPr>
        <p:txBody>
          <a:bodyPr/>
          <a:lstStyle/>
          <a:p>
            <a:r>
              <a:rPr lang="en-US" dirty="0"/>
              <a:t>May 2026</a:t>
            </a:r>
          </a:p>
          <a:p>
            <a:endParaRPr lang="en-US" dirty="0"/>
          </a:p>
          <a:p>
            <a:r>
              <a:rPr lang="en-US" b="1" i="0" dirty="0"/>
              <a:t>Hansa Magee, PhD</a:t>
            </a:r>
          </a:p>
          <a:p>
            <a:r>
              <a:rPr lang="en-US" i="0" dirty="0"/>
              <a:t>Director, Research Analytics</a:t>
            </a:r>
          </a:p>
          <a:p>
            <a:r>
              <a:rPr lang="en-US" i="0" dirty="0"/>
              <a:t>Division of Research</a:t>
            </a:r>
          </a:p>
          <a:p>
            <a:endParaRPr lang="en-US" i="0" dirty="0"/>
          </a:p>
          <a:p>
            <a:r>
              <a:rPr lang="en-US" b="1" i="0" dirty="0"/>
              <a:t>Brenda Cook</a:t>
            </a:r>
          </a:p>
          <a:p>
            <a:r>
              <a:rPr lang="en-US" i="0" dirty="0"/>
              <a:t>Administrative Consultant</a:t>
            </a:r>
          </a:p>
          <a:p>
            <a:r>
              <a:rPr lang="en-US" i="0" dirty="0"/>
              <a:t>Office of the Provost</a:t>
            </a:r>
          </a:p>
          <a:p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1788453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F7822BEC-69ED-34F6-8820-CACE821AF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170" y="1920301"/>
            <a:ext cx="6870129" cy="369105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EAA4E01-7C17-EEE9-69C4-0569CBCDD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158" y="596349"/>
            <a:ext cx="4336592" cy="1300586"/>
          </a:xfrm>
        </p:spPr>
        <p:txBody>
          <a:bodyPr/>
          <a:lstStyle/>
          <a:p>
            <a:r>
              <a:rPr lang="en-US" dirty="0"/>
              <a:t>Filling out your P&amp;T </a:t>
            </a:r>
            <a:br>
              <a:rPr lang="en-US" dirty="0"/>
            </a:br>
            <a:r>
              <a:rPr lang="en-US" dirty="0"/>
              <a:t>sponsored tables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32936F-FD50-9742-54C2-CD3A469E9A08}"/>
              </a:ext>
            </a:extLst>
          </p:cNvPr>
          <p:cNvSpPr txBox="1"/>
          <p:nvPr/>
        </p:nvSpPr>
        <p:spPr>
          <a:xfrm>
            <a:off x="393605" y="2536448"/>
            <a:ext cx="38583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Awards with multiple projects/obligations/shared credit changes, you will need to sum up your shared credit.</a:t>
            </a:r>
          </a:p>
          <a:p>
            <a:pPr marL="342900" indent="-342900">
              <a:buAutoNum type="arabicPeriod"/>
            </a:pPr>
            <a:r>
              <a:rPr lang="en-US" dirty="0"/>
              <a:t>Your anticipated $ may not match the award total obligated if you are expending additional funds in the future.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F502D19-D910-342E-9509-36082D0A98BA}"/>
              </a:ext>
            </a:extLst>
          </p:cNvPr>
          <p:cNvSpPr/>
          <p:nvPr/>
        </p:nvSpPr>
        <p:spPr>
          <a:xfrm>
            <a:off x="5000170" y="3928862"/>
            <a:ext cx="6870128" cy="74915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709153-C691-87E8-EFE4-5187122D07C1}"/>
              </a:ext>
            </a:extLst>
          </p:cNvPr>
          <p:cNvSpPr/>
          <p:nvPr/>
        </p:nvSpPr>
        <p:spPr>
          <a:xfrm>
            <a:off x="5000170" y="3347819"/>
            <a:ext cx="4942252" cy="34279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1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3067DE-5B17-1C67-2A50-29D53E3D9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2038866"/>
            <a:ext cx="10222172" cy="362052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proposal/award is missing</a:t>
            </a:r>
          </a:p>
          <a:p>
            <a:pPr lvl="1"/>
            <a:r>
              <a:rPr lang="en-US" dirty="0"/>
              <a:t>Not in reporting time frame (FY17 - Present). “Present” means through last month.</a:t>
            </a:r>
          </a:p>
          <a:p>
            <a:pPr lvl="1"/>
            <a:r>
              <a:rPr lang="en-US" dirty="0"/>
              <a:t>Your name is not included in shared credit project(s) – contact your department sponsored projects staff to correct.</a:t>
            </a:r>
          </a:p>
          <a:p>
            <a:pPr lvl="1"/>
            <a:r>
              <a:rPr lang="en-US" dirty="0"/>
              <a:t>You were added to shared credit after funds were awarded – contact your department sponsored projects staff to correct.</a:t>
            </a:r>
          </a:p>
          <a:p>
            <a:r>
              <a:rPr lang="en-US" dirty="0"/>
              <a:t>My role (PI, co-PI) is missing or incorrect – contact your department sponsored projects staff to correct.</a:t>
            </a:r>
          </a:p>
          <a:p>
            <a:r>
              <a:rPr lang="en-US" dirty="0"/>
              <a:t>Proposal status is incorrect (usually from pending to denied) - contact your department sponsored projects staff to correct.</a:t>
            </a:r>
          </a:p>
          <a:p>
            <a:r>
              <a:rPr lang="en-US" dirty="0"/>
              <a:t>Just funded award is missing. Mostly likely in “pre-award” stage and will be included next month.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C97CAF-8619-EDC3-B77C-1B41EA0B9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Commonly encountered issues</a:t>
            </a:r>
          </a:p>
        </p:txBody>
      </p:sp>
    </p:spTree>
    <p:extLst>
      <p:ext uri="{BB962C8B-B14F-4D97-AF65-F5344CB8AC3E}">
        <p14:creationId xmlns:p14="http://schemas.microsoft.com/office/powerpoint/2010/main" val="27184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BC2797-2D0D-0270-5E00-827B2FC9B3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Your questions?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A56E7D-7AB3-14C2-7AC6-3E47A3A090D2}"/>
              </a:ext>
            </a:extLst>
          </p:cNvPr>
          <p:cNvSpPr txBox="1"/>
          <p:nvPr/>
        </p:nvSpPr>
        <p:spPr>
          <a:xfrm>
            <a:off x="5438775" y="6248400"/>
            <a:ext cx="4842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Questions:</a:t>
            </a:r>
            <a:r>
              <a:rPr lang="en-US" b="1"/>
              <a:t> researchanalytics</a:t>
            </a:r>
            <a:r>
              <a:rPr lang="en-US"/>
              <a:t>@missouri.edu</a:t>
            </a:r>
          </a:p>
        </p:txBody>
      </p:sp>
    </p:spTree>
    <p:extLst>
      <p:ext uri="{BB962C8B-B14F-4D97-AF65-F5344CB8AC3E}">
        <p14:creationId xmlns:p14="http://schemas.microsoft.com/office/powerpoint/2010/main" val="1198040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CDD64-B443-96BB-B12E-65CD6DB1A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5DB8C-FDEF-27D8-5606-CDB02AC05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  <a:p>
            <a:r>
              <a:rPr lang="en-US" dirty="0"/>
              <a:t>Call letter</a:t>
            </a:r>
          </a:p>
          <a:p>
            <a:r>
              <a:rPr lang="en-US" dirty="0"/>
              <a:t>Sponsored projects data in Peoplesoft</a:t>
            </a:r>
          </a:p>
          <a:p>
            <a:r>
              <a:rPr lang="en-US" dirty="0"/>
              <a:t>Data for P&amp;T</a:t>
            </a:r>
          </a:p>
          <a:p>
            <a:r>
              <a:rPr lang="en-US" dirty="0"/>
              <a:t>Self-service reports</a:t>
            </a:r>
          </a:p>
          <a:p>
            <a:r>
              <a:rPr lang="en-US" dirty="0"/>
              <a:t>Common issues and resolutions</a:t>
            </a:r>
          </a:p>
          <a:p>
            <a:r>
              <a:rPr lang="en-US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745231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17E0BF-DDCF-074B-9D70-4E41010D6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Timeline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D0FB0D8-C07B-845C-AADE-5F287A8D3FA0}"/>
              </a:ext>
            </a:extLst>
          </p:cNvPr>
          <p:cNvCxnSpPr>
            <a:cxnSpLocks/>
          </p:cNvCxnSpPr>
          <p:nvPr/>
        </p:nvCxnSpPr>
        <p:spPr>
          <a:xfrm>
            <a:off x="1216325" y="3666226"/>
            <a:ext cx="1008427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4B2C71F-067D-6445-847A-48ACDB1EF7BD}"/>
              </a:ext>
            </a:extLst>
          </p:cNvPr>
          <p:cNvSpPr txBox="1"/>
          <p:nvPr/>
        </p:nvSpPr>
        <p:spPr>
          <a:xfrm>
            <a:off x="6365214" y="2511458"/>
            <a:ext cx="3467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Colleges/schools set their own deadlines (usually in </a:t>
            </a:r>
            <a:r>
              <a:rPr lang="en-US" b="1">
                <a:solidFill>
                  <a:schemeClr val="accent5"/>
                </a:solidFill>
              </a:rPr>
              <a:t>August</a:t>
            </a:r>
            <a:r>
              <a:rPr lang="en-US"/>
              <a:t>). Case is locked at this point.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F82852-AF8A-6AA4-3163-9FC95970D9EA}"/>
              </a:ext>
            </a:extLst>
          </p:cNvPr>
          <p:cNvSpPr txBox="1"/>
          <p:nvPr/>
        </p:nvSpPr>
        <p:spPr>
          <a:xfrm>
            <a:off x="2742481" y="3897665"/>
            <a:ext cx="33535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Sponsored projects data first available in </a:t>
            </a:r>
            <a:r>
              <a:rPr lang="en-US" b="1">
                <a:solidFill>
                  <a:schemeClr val="accent5"/>
                </a:solidFill>
              </a:rPr>
              <a:t>April</a:t>
            </a:r>
          </a:p>
          <a:p>
            <a:r>
              <a:rPr lang="en-US"/>
              <a:t>- sent to department contacts</a:t>
            </a:r>
          </a:p>
          <a:p>
            <a:r>
              <a:rPr lang="en-US"/>
              <a:t>- Monthly updates available by 3</a:t>
            </a:r>
            <a:r>
              <a:rPr lang="en-US" baseline="30000"/>
              <a:t>rd</a:t>
            </a:r>
            <a:r>
              <a:rPr lang="en-US"/>
              <a:t> week of each month through Dec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60CDB1-DF5D-BE35-357B-2F2B8E06021C}"/>
              </a:ext>
            </a:extLst>
          </p:cNvPr>
          <p:cNvSpPr txBox="1"/>
          <p:nvPr/>
        </p:nvSpPr>
        <p:spPr>
          <a:xfrm>
            <a:off x="9662670" y="3820613"/>
            <a:ext cx="2605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Provost office deadline </a:t>
            </a:r>
          </a:p>
          <a:p>
            <a:r>
              <a:rPr lang="en-US" b="1">
                <a:solidFill>
                  <a:schemeClr val="accent5"/>
                </a:solidFill>
              </a:rPr>
              <a:t>Dec 15 - TTT</a:t>
            </a:r>
          </a:p>
          <a:p>
            <a:r>
              <a:rPr lang="en-US" b="1">
                <a:solidFill>
                  <a:schemeClr val="accent5"/>
                </a:solidFill>
              </a:rPr>
              <a:t>Mar 1 - NTT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23F6D6-3939-FF88-298C-0D25ECCF3B17}"/>
              </a:ext>
            </a:extLst>
          </p:cNvPr>
          <p:cNvSpPr txBox="1"/>
          <p:nvPr/>
        </p:nvSpPr>
        <p:spPr>
          <a:xfrm>
            <a:off x="9662670" y="4811905"/>
            <a:ext cx="2529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/>
              <a:t>Faculty are encouraged to submit addendums until final decisions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8DC0BCF-87A3-D8AE-E9E3-D0DF6AC7E4E3}"/>
              </a:ext>
            </a:extLst>
          </p:cNvPr>
          <p:cNvSpPr/>
          <p:nvPr/>
        </p:nvSpPr>
        <p:spPr>
          <a:xfrm>
            <a:off x="4389407" y="3596770"/>
            <a:ext cx="146649" cy="15438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3B3EC38-5ADB-5C9E-5F6F-4CFB9FA83F18}"/>
              </a:ext>
            </a:extLst>
          </p:cNvPr>
          <p:cNvSpPr/>
          <p:nvPr/>
        </p:nvSpPr>
        <p:spPr>
          <a:xfrm>
            <a:off x="8025440" y="3579515"/>
            <a:ext cx="146649" cy="15438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B492C4A-7BF1-1FFA-1BD2-6BF4133E4F10}"/>
              </a:ext>
            </a:extLst>
          </p:cNvPr>
          <p:cNvSpPr/>
          <p:nvPr/>
        </p:nvSpPr>
        <p:spPr>
          <a:xfrm>
            <a:off x="10965610" y="3596770"/>
            <a:ext cx="146649" cy="15438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77D0A0-029A-3CE2-5D97-0529A61080FD}"/>
              </a:ext>
            </a:extLst>
          </p:cNvPr>
          <p:cNvSpPr txBox="1"/>
          <p:nvPr/>
        </p:nvSpPr>
        <p:spPr>
          <a:xfrm>
            <a:off x="414261" y="2070150"/>
            <a:ext cx="4048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/>
              <a:t>Provost deadlines are noted in the </a:t>
            </a:r>
            <a:r>
              <a:rPr lang="en-US" b="1" i="1">
                <a:solidFill>
                  <a:schemeClr val="accent5"/>
                </a:solidFill>
              </a:rPr>
              <a:t>Provost call letter</a:t>
            </a:r>
            <a:r>
              <a:rPr lang="en-US" b="1" i="1"/>
              <a:t>. Department/college deadlines are internally set.</a:t>
            </a:r>
          </a:p>
        </p:txBody>
      </p:sp>
    </p:spTree>
    <p:extLst>
      <p:ext uri="{BB962C8B-B14F-4D97-AF65-F5344CB8AC3E}">
        <p14:creationId xmlns:p14="http://schemas.microsoft.com/office/powerpoint/2010/main" val="96444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476A84-FAB6-11A1-7887-773E15A6F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158" y="2242616"/>
            <a:ext cx="3845436" cy="124348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https://provost.missouri.edu/promotion-and-tenure/call-letter/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D3A62D-6634-E92B-974E-E21C37DE9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158" y="596349"/>
            <a:ext cx="3429740" cy="1300586"/>
          </a:xfrm>
        </p:spPr>
        <p:txBody>
          <a:bodyPr/>
          <a:lstStyle/>
          <a:p>
            <a:r>
              <a:rPr lang="en-US" dirty="0"/>
              <a:t>Call letter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0401CA-7C95-C4F4-A560-3DD3EE1DB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753" y="1029505"/>
            <a:ext cx="6686894" cy="394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654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B2AB3A-C024-F92F-A64C-7AC031561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6A458F-6F95-9CD0-1844-EBCB2139A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038866"/>
            <a:ext cx="4169229" cy="3620529"/>
          </a:xfrm>
        </p:spPr>
        <p:txBody>
          <a:bodyPr>
            <a:normAutofit/>
          </a:bodyPr>
          <a:lstStyle/>
          <a:p>
            <a:r>
              <a:rPr lang="en-US" dirty="0"/>
              <a:t>Sponsored project data are administered in Peoplesoft</a:t>
            </a:r>
          </a:p>
          <a:p>
            <a:r>
              <a:rPr lang="en-US" dirty="0"/>
              <a:t>Each award may have multiple projects attached to it</a:t>
            </a:r>
          </a:p>
          <a:p>
            <a:r>
              <a:rPr lang="en-US" dirty="0"/>
              <a:t>Shared credit investigators are indicated on the </a:t>
            </a:r>
            <a:r>
              <a:rPr lang="en-US" i="1" dirty="0"/>
              <a:t>project, not award</a:t>
            </a:r>
          </a:p>
          <a:p>
            <a:r>
              <a:rPr lang="en-US" dirty="0"/>
              <a:t>Can change over time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0B87E2-7223-DF2C-31BE-A5EA4EA50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158" y="596349"/>
            <a:ext cx="5716356" cy="1300586"/>
          </a:xfrm>
        </p:spPr>
        <p:txBody>
          <a:bodyPr/>
          <a:lstStyle/>
          <a:p>
            <a:r>
              <a:rPr lang="en-US" dirty="0"/>
              <a:t>Sponsored Projects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8356121-C925-F48A-9E13-EB3B8E497DDC}"/>
              </a:ext>
            </a:extLst>
          </p:cNvPr>
          <p:cNvGrpSpPr/>
          <p:nvPr/>
        </p:nvGrpSpPr>
        <p:grpSpPr>
          <a:xfrm>
            <a:off x="6598274" y="2645229"/>
            <a:ext cx="5593726" cy="3287892"/>
            <a:chOff x="6598274" y="174172"/>
            <a:chExt cx="5593726" cy="3287892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78AA45DC-6AE0-7F0D-0B3A-894E79B8A1D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98" b="47612"/>
            <a:stretch>
              <a:fillRect/>
            </a:stretch>
          </p:blipFill>
          <p:spPr bwMode="auto">
            <a:xfrm>
              <a:off x="6598274" y="174172"/>
              <a:ext cx="5593726" cy="3287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EB64CB5-758B-64B9-51E8-9580DD4800CE}"/>
                </a:ext>
              </a:extLst>
            </p:cNvPr>
            <p:cNvSpPr txBox="1"/>
            <p:nvPr/>
          </p:nvSpPr>
          <p:spPr>
            <a:xfrm>
              <a:off x="6874355" y="2098402"/>
              <a:ext cx="264909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/>
                <a:t>12345678            Baxter, Buster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BB8C405-B7C5-19D3-2CB3-5E3FBAAE71D8}"/>
                </a:ext>
              </a:extLst>
            </p:cNvPr>
            <p:cNvSpPr txBox="1"/>
            <p:nvPr/>
          </p:nvSpPr>
          <p:spPr>
            <a:xfrm>
              <a:off x="6874355" y="2381607"/>
              <a:ext cx="264909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/>
                <a:t>12345678 	    Baxter, Buster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6785CCE-9285-DE04-9F83-11A6BD0BF926}"/>
                </a:ext>
              </a:extLst>
            </p:cNvPr>
            <p:cNvSpPr txBox="1"/>
            <p:nvPr/>
          </p:nvSpPr>
          <p:spPr>
            <a:xfrm>
              <a:off x="6874355" y="2634043"/>
              <a:ext cx="264909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/>
                <a:t>87654321            Read, Arthur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D4234F9-C085-2024-0379-2C38A6E062A8}"/>
                </a:ext>
              </a:extLst>
            </p:cNvPr>
            <p:cNvSpPr txBox="1"/>
            <p:nvPr/>
          </p:nvSpPr>
          <p:spPr>
            <a:xfrm>
              <a:off x="6874355" y="2917248"/>
              <a:ext cx="264909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/>
                <a:t>87654321            Read, Arthur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A22D1BB-5C41-A711-5354-88E0EB5C47F1}"/>
                </a:ext>
              </a:extLst>
            </p:cNvPr>
            <p:cNvSpPr txBox="1"/>
            <p:nvPr/>
          </p:nvSpPr>
          <p:spPr>
            <a:xfrm>
              <a:off x="6874355" y="3200453"/>
              <a:ext cx="264909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/>
                <a:t>12348765            Barnes, Binky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B9D43C1-0656-BD20-796E-94293D1A7C9B}"/>
                </a:ext>
              </a:extLst>
            </p:cNvPr>
            <p:cNvSpPr txBox="1"/>
            <p:nvPr/>
          </p:nvSpPr>
          <p:spPr>
            <a:xfrm>
              <a:off x="8166242" y="227373"/>
              <a:ext cx="1133475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00070379</a:t>
              </a:r>
              <a:endParaRPr lang="en-US" sz="1100" dirty="0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352B3E7-34A7-6F2B-3B48-E50770820A8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6053"/>
          <a:stretch>
            <a:fillRect/>
          </a:stretch>
        </p:blipFill>
        <p:spPr>
          <a:xfrm>
            <a:off x="6598274" y="1180280"/>
            <a:ext cx="2754348" cy="95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524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3D31375-DDDE-21C3-AB9E-6F3B0FF02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Sponsored Projects – Issue Date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0B3F0EB-F5E2-4C2E-A221-01ECB0EABA90}"/>
              </a:ext>
            </a:extLst>
          </p:cNvPr>
          <p:cNvGrpSpPr/>
          <p:nvPr/>
        </p:nvGrpSpPr>
        <p:grpSpPr>
          <a:xfrm>
            <a:off x="1247074" y="1988818"/>
            <a:ext cx="9980888" cy="3511730"/>
            <a:chOff x="1116442" y="1988818"/>
            <a:chExt cx="9980888" cy="351173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5E6CC53-808A-54F3-8003-51C487355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6442" y="1988818"/>
              <a:ext cx="9741401" cy="351173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F42F1C4-86DC-3988-8A5F-E1DD9ED69ADF}"/>
                </a:ext>
              </a:extLst>
            </p:cNvPr>
            <p:cNvSpPr/>
            <p:nvPr/>
          </p:nvSpPr>
          <p:spPr>
            <a:xfrm>
              <a:off x="4201882" y="3907969"/>
              <a:ext cx="1328057" cy="1328057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4DCDC70-1509-B6FE-021B-21422519561E}"/>
                </a:ext>
              </a:extLst>
            </p:cNvPr>
            <p:cNvSpPr/>
            <p:nvPr/>
          </p:nvSpPr>
          <p:spPr>
            <a:xfrm>
              <a:off x="9769273" y="5228406"/>
              <a:ext cx="1328057" cy="270639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F4D7DDC-3E3C-E9A9-B37A-01A960EEDD02}"/>
              </a:ext>
            </a:extLst>
          </p:cNvPr>
          <p:cNvSpPr txBox="1"/>
          <p:nvPr/>
        </p:nvSpPr>
        <p:spPr>
          <a:xfrm>
            <a:off x="2890982" y="2532895"/>
            <a:ext cx="144153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0001111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7846EF-C629-818F-4FA7-0F2B08ED521E}"/>
              </a:ext>
            </a:extLst>
          </p:cNvPr>
          <p:cNvSpPr txBox="1"/>
          <p:nvPr/>
        </p:nvSpPr>
        <p:spPr>
          <a:xfrm>
            <a:off x="2890982" y="2803656"/>
            <a:ext cx="144153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1234567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7B82C8-A2C6-6F35-DA11-039CCFF3633D}"/>
              </a:ext>
            </a:extLst>
          </p:cNvPr>
          <p:cNvSpPr txBox="1"/>
          <p:nvPr/>
        </p:nvSpPr>
        <p:spPr>
          <a:xfrm>
            <a:off x="1247074" y="4433497"/>
            <a:ext cx="144153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1234567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FCBAD8-0F8A-F4E6-AA76-883CC99A2CAA}"/>
              </a:ext>
            </a:extLst>
          </p:cNvPr>
          <p:cNvSpPr txBox="1"/>
          <p:nvPr/>
        </p:nvSpPr>
        <p:spPr>
          <a:xfrm>
            <a:off x="7597073" y="2508180"/>
            <a:ext cx="293238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Conf: Let’s all talk about Harry Potter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BD5AC0-9E98-2365-5A00-9F583748D16B}"/>
              </a:ext>
            </a:extLst>
          </p:cNvPr>
          <p:cNvSpPr txBox="1"/>
          <p:nvPr/>
        </p:nvSpPr>
        <p:spPr>
          <a:xfrm>
            <a:off x="7631551" y="3024347"/>
            <a:ext cx="17803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Tiger, Truman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6793F1-1165-E493-7C54-75E7F8CBB90A}"/>
              </a:ext>
            </a:extLst>
          </p:cNvPr>
          <p:cNvSpPr txBox="1"/>
          <p:nvPr/>
        </p:nvSpPr>
        <p:spPr>
          <a:xfrm>
            <a:off x="2890982" y="3110800"/>
            <a:ext cx="17803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Tiger, Truman</a:t>
            </a:r>
          </a:p>
        </p:txBody>
      </p:sp>
    </p:spTree>
    <p:extLst>
      <p:ext uri="{BB962C8B-B14F-4D97-AF65-F5344CB8AC3E}">
        <p14:creationId xmlns:p14="http://schemas.microsoft.com/office/powerpoint/2010/main" val="4085000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3C9B4B-55A1-08B1-A389-1BE3830C4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8EF714-DAC7-33A9-D9A4-0ED885224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158" y="2242616"/>
            <a:ext cx="3845436" cy="124348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3"/>
              </a:rPr>
              <a:t>https://provost.missouri.edu/promotion-and-tenure/call-letter/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996383-C57A-18B1-FAF8-1E2D42940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158" y="596349"/>
            <a:ext cx="3429740" cy="1300586"/>
          </a:xfrm>
        </p:spPr>
        <p:txBody>
          <a:bodyPr/>
          <a:lstStyle/>
          <a:p>
            <a:r>
              <a:rPr lang="en-US" dirty="0"/>
              <a:t>Sponsored Projects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5D7B36-13F6-6B3D-308F-B935660E48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4753" y="1029505"/>
            <a:ext cx="6686894" cy="394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371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D1DAB0-6B57-A8AF-0246-E259AEACA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95790"/>
            <a:ext cx="12192000" cy="115114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BC3011B-94C7-22AD-A855-717DBC753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158" y="596349"/>
            <a:ext cx="4583105" cy="1300586"/>
          </a:xfrm>
        </p:spPr>
        <p:txBody>
          <a:bodyPr/>
          <a:lstStyle/>
          <a:p>
            <a:r>
              <a:rPr lang="en-US" dirty="0"/>
              <a:t>Awards Spreadsheet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67D0283-2FB2-65A8-5BCF-FED7EF20A2C4}"/>
              </a:ext>
            </a:extLst>
          </p:cNvPr>
          <p:cNvSpPr/>
          <p:nvPr/>
        </p:nvSpPr>
        <p:spPr>
          <a:xfrm>
            <a:off x="10374086" y="2903689"/>
            <a:ext cx="1817914" cy="154161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accent5"/>
                </a:solidFill>
              </a:rPr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0672E9-3CC4-1758-BBCF-603EE7F88219}"/>
              </a:ext>
            </a:extLst>
          </p:cNvPr>
          <p:cNvSpPr txBox="1"/>
          <p:nvPr/>
        </p:nvSpPr>
        <p:spPr>
          <a:xfrm>
            <a:off x="6613803" y="596349"/>
            <a:ext cx="52270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Dates are of entire award, awarded to-date. End date is for </a:t>
            </a:r>
            <a:r>
              <a:rPr lang="en-US" i="1" dirty="0"/>
              <a:t>current</a:t>
            </a:r>
            <a:r>
              <a:rPr lang="en-US" dirty="0"/>
              <a:t> funding period.</a:t>
            </a:r>
          </a:p>
          <a:p>
            <a:pPr marL="342900" indent="-342900">
              <a:buAutoNum type="arabicPeriod"/>
            </a:pPr>
            <a:r>
              <a:rPr lang="en-US" dirty="0"/>
              <a:t>Shared credit is provided by project</a:t>
            </a:r>
          </a:p>
          <a:p>
            <a:pPr marL="342900" indent="-342900">
              <a:buAutoNum type="arabicPeriod"/>
            </a:pPr>
            <a:r>
              <a:rPr lang="en-US" dirty="0"/>
              <a:t>Shared credit $ is based on shared credit % Anticipated $ is TOTAL award, including funds not issued yet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7E807D-4CF7-30E5-BF95-AAC755E3567A}"/>
              </a:ext>
            </a:extLst>
          </p:cNvPr>
          <p:cNvSpPr/>
          <p:nvPr/>
        </p:nvSpPr>
        <p:spPr>
          <a:xfrm>
            <a:off x="2491678" y="3626345"/>
            <a:ext cx="3756722" cy="766564"/>
          </a:xfrm>
          <a:prstGeom prst="rect">
            <a:avLst/>
          </a:prstGeom>
          <a:blipFill>
            <a:blip r:embed="rId3">
              <a:alphaModFix amt="9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Texturizer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D037DA-7381-890C-AD83-7BD485AF6D97}"/>
              </a:ext>
            </a:extLst>
          </p:cNvPr>
          <p:cNvSpPr/>
          <p:nvPr/>
        </p:nvSpPr>
        <p:spPr>
          <a:xfrm>
            <a:off x="41311" y="3616045"/>
            <a:ext cx="614165" cy="766564"/>
          </a:xfrm>
          <a:prstGeom prst="rect">
            <a:avLst/>
          </a:prstGeom>
          <a:blipFill>
            <a:blip r:embed="rId3">
              <a:alphaModFix amt="9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Texturizer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C2F17EB-0387-7FED-579E-F001582C2D4B}"/>
              </a:ext>
            </a:extLst>
          </p:cNvPr>
          <p:cNvSpPr/>
          <p:nvPr/>
        </p:nvSpPr>
        <p:spPr>
          <a:xfrm>
            <a:off x="6096000" y="2927432"/>
            <a:ext cx="4278086" cy="151787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accent5"/>
                </a:solidFill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D1648E-171B-97E6-7569-3C0C51E8AD86}"/>
              </a:ext>
            </a:extLst>
          </p:cNvPr>
          <p:cNvSpPr txBox="1"/>
          <p:nvPr/>
        </p:nvSpPr>
        <p:spPr>
          <a:xfrm>
            <a:off x="359700" y="5086476"/>
            <a:ext cx="8867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Updated once a month – there likely will not be any changes from month to month.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018AAC-12E1-4CAB-D7F1-0907CCFE789D}"/>
              </a:ext>
            </a:extLst>
          </p:cNvPr>
          <p:cNvSpPr txBox="1"/>
          <p:nvPr/>
        </p:nvSpPr>
        <p:spPr>
          <a:xfrm>
            <a:off x="7534003" y="3556738"/>
            <a:ext cx="80467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00070001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5DB8F8-2A33-53FC-51A9-0607A568026A}"/>
              </a:ext>
            </a:extLst>
          </p:cNvPr>
          <p:cNvSpPr txBox="1"/>
          <p:nvPr/>
        </p:nvSpPr>
        <p:spPr>
          <a:xfrm>
            <a:off x="7534003" y="3752494"/>
            <a:ext cx="80467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00070001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25A8FA-9135-DC26-B64E-E7157DC75979}"/>
              </a:ext>
            </a:extLst>
          </p:cNvPr>
          <p:cNvSpPr txBox="1"/>
          <p:nvPr/>
        </p:nvSpPr>
        <p:spPr>
          <a:xfrm>
            <a:off x="7534003" y="3940824"/>
            <a:ext cx="80467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00070002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DAD6A2-CC39-B4F7-F1CE-5765D8D21967}"/>
              </a:ext>
            </a:extLst>
          </p:cNvPr>
          <p:cNvSpPr txBox="1"/>
          <p:nvPr/>
        </p:nvSpPr>
        <p:spPr>
          <a:xfrm>
            <a:off x="7543147" y="4138136"/>
            <a:ext cx="80467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00070002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8AF1D85-2CF9-F378-7EB6-4DDEE1E40415}"/>
              </a:ext>
            </a:extLst>
          </p:cNvPr>
          <p:cNvSpPr/>
          <p:nvPr/>
        </p:nvSpPr>
        <p:spPr>
          <a:xfrm>
            <a:off x="564742" y="2903688"/>
            <a:ext cx="1883391" cy="154161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accent5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1114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5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8B4D63-24A4-820B-A038-7A65774C2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038866"/>
            <a:ext cx="3977639" cy="362052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App.powerbi.com </a:t>
            </a:r>
            <a:r>
              <a:rPr lang="en-US" i="1" dirty="0"/>
              <a:t>Sign in with your UM credentials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Access MU RII Research Analytics – Production</a:t>
            </a:r>
          </a:p>
          <a:p>
            <a:pPr marL="0" indent="0">
              <a:buNone/>
            </a:pPr>
            <a:r>
              <a:rPr lang="en-US" dirty="0"/>
              <a:t>Power BI is a visualization software from Microsoft. Anyone at UM can create their own Power BI reports. You are accessing the RII RA reporting “folder”.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64356E-74EA-7B82-D8B1-E2ED2B0C5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BI Report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732D03-732C-A1C1-F0B4-3DAAE9229D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5406"/>
          <a:stretch>
            <a:fillRect/>
          </a:stretch>
        </p:blipFill>
        <p:spPr>
          <a:xfrm>
            <a:off x="5623559" y="2038866"/>
            <a:ext cx="6088379" cy="391751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C35DAA2-6571-211C-8910-00D92F65E035}"/>
              </a:ext>
            </a:extLst>
          </p:cNvPr>
          <p:cNvSpPr/>
          <p:nvPr/>
        </p:nvSpPr>
        <p:spPr>
          <a:xfrm>
            <a:off x="5760720" y="2434590"/>
            <a:ext cx="1291590" cy="66294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FD7717-C2A6-337E-3E29-F59536452CCB}"/>
              </a:ext>
            </a:extLst>
          </p:cNvPr>
          <p:cNvSpPr/>
          <p:nvPr/>
        </p:nvSpPr>
        <p:spPr>
          <a:xfrm>
            <a:off x="5669280" y="3997624"/>
            <a:ext cx="1432560" cy="187739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54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Mizzou 2020">
      <a:dk1>
        <a:srgbClr val="000000"/>
      </a:dk1>
      <a:lt1>
        <a:srgbClr val="FFFFFF"/>
      </a:lt1>
      <a:dk2>
        <a:srgbClr val="8F8883"/>
      </a:dk2>
      <a:lt2>
        <a:srgbClr val="DAD4CC"/>
      </a:lt2>
      <a:accent1>
        <a:srgbClr val="F0B82C"/>
      </a:accent1>
      <a:accent2>
        <a:srgbClr val="1C5E90"/>
      </a:accent2>
      <a:accent3>
        <a:srgbClr val="BD5B2B"/>
      </a:accent3>
      <a:accent4>
        <a:srgbClr val="69901D"/>
      </a:accent4>
      <a:accent5>
        <a:srgbClr val="900000"/>
      </a:accent5>
      <a:accent6>
        <a:srgbClr val="D7D7D7"/>
      </a:accent6>
      <a:hlink>
        <a:srgbClr val="900000"/>
      </a:hlink>
      <a:folHlink>
        <a:srgbClr val="1C5E9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E0734887B3B2439F0D2D67135FE2AB" ma:contentTypeVersion="16" ma:contentTypeDescription="Create a new document." ma:contentTypeScope="" ma:versionID="b7c4dc93afc1eec97a2a644ca4d80c9d">
  <xsd:schema xmlns:xsd="http://www.w3.org/2001/XMLSchema" xmlns:xs="http://www.w3.org/2001/XMLSchema" xmlns:p="http://schemas.microsoft.com/office/2006/metadata/properties" xmlns:ns2="004c3409-79ee-4ab4-8556-fd8a78cf455c" xmlns:ns3="0356ad61-84fa-42b9-94d5-8c0c6db37a0b" targetNamespace="http://schemas.microsoft.com/office/2006/metadata/properties" ma:root="true" ma:fieldsID="91711a325a4e7fce05ee1500d28a8643" ns2:_="" ns3:_="">
    <xsd:import namespace="004c3409-79ee-4ab4-8556-fd8a78cf455c"/>
    <xsd:import namespace="0356ad61-84fa-42b9-94d5-8c0c6db37a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Pers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4c3409-79ee-4ab4-8556-fd8a78cf45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3e20e570-3a27-4eff-9ea0-d3488a33fb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Person" ma:index="21" nillable="true" ma:displayName="Person" ma:format="Dropdown" ma:list="UserInfo" ma:SharePointGroup="0" ma:internalName="Person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56ad61-84fa-42b9-94d5-8c0c6db37a0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2e1231b-146b-4cf5-9b63-91c752ff122c}" ma:internalName="TaxCatchAll" ma:showField="CatchAllData" ma:web="0356ad61-84fa-42b9-94d5-8c0c6db37a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04c3409-79ee-4ab4-8556-fd8a78cf455c">
      <Terms xmlns="http://schemas.microsoft.com/office/infopath/2007/PartnerControls"/>
    </lcf76f155ced4ddcb4097134ff3c332f>
    <Person xmlns="004c3409-79ee-4ab4-8556-fd8a78cf455c">
      <UserInfo>
        <DisplayName/>
        <AccountId xsi:nil="true"/>
        <AccountType/>
      </UserInfo>
    </Person>
    <TaxCatchAll xmlns="0356ad61-84fa-42b9-94d5-8c0c6db37a0b" xsi:nil="true"/>
    <SharedWithUsers xmlns="0356ad61-84fa-42b9-94d5-8c0c6db37a0b">
      <UserInfo>
        <DisplayName>Cook, Brenda J.</DisplayName>
        <AccountId>5291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3FB7EE8C-F00E-4AC0-9BFD-40CB0A8283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03780A-8779-47A5-9EA7-E2968C63B4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4c3409-79ee-4ab4-8556-fd8a78cf455c"/>
    <ds:schemaRef ds:uri="0356ad61-84fa-42b9-94d5-8c0c6db37a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B3F1CC3-33AA-4AB9-A12D-168C28C186DA}">
  <ds:schemaRefs>
    <ds:schemaRef ds:uri="004c3409-79ee-4ab4-8556-fd8a78cf455c"/>
    <ds:schemaRef ds:uri="0356ad61-84fa-42b9-94d5-8c0c6db37a0b"/>
    <ds:schemaRef ds:uri="4e822213-79e0-466b-8a07-6ccb94f3e524"/>
    <ds:schemaRef ds:uri="8f59010d-bfae-4690-b442-17aac1929a5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617</Words>
  <Application>Microsoft Office PowerPoint</Application>
  <PresentationFormat>Widescreen</PresentationFormat>
  <Paragraphs>90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Aptos</vt:lpstr>
      <vt:lpstr>Arial</vt:lpstr>
      <vt:lpstr>Arial Black</vt:lpstr>
      <vt:lpstr>Calibri</vt:lpstr>
      <vt:lpstr>Century Schoolbook</vt:lpstr>
      <vt:lpstr>Open Sans</vt:lpstr>
      <vt:lpstr>Office Theme</vt:lpstr>
      <vt:lpstr>Preparing your sponsored projects for promotion &amp; tenure</vt:lpstr>
      <vt:lpstr>Content</vt:lpstr>
      <vt:lpstr>Timeline</vt:lpstr>
      <vt:lpstr>Call letter</vt:lpstr>
      <vt:lpstr>Sponsored Projects</vt:lpstr>
      <vt:lpstr>Sponsored Projects – Issue Date</vt:lpstr>
      <vt:lpstr>Sponsored Projects</vt:lpstr>
      <vt:lpstr>Awards Spreadsheet</vt:lpstr>
      <vt:lpstr>Power BI Report</vt:lpstr>
      <vt:lpstr>Filling out your P&amp;T  sponsored tables</vt:lpstr>
      <vt:lpstr>Commonly encountered issues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Church, Jessica</dc:creator>
  <cp:lastModifiedBy>Magee, Hansa</cp:lastModifiedBy>
  <cp:revision>3</cp:revision>
  <dcterms:created xsi:type="dcterms:W3CDTF">2020-11-17T20:14:11Z</dcterms:created>
  <dcterms:modified xsi:type="dcterms:W3CDTF">2026-05-07T15:56:00Z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0x01010008E0734887B3B2439F0D2D67135FE2AB</vt:lpwstr>
  </property>
  <property fmtid="{D5CDD505-2E9C-101B-9397-08002B2CF9AE}" pid="3" name="MediaServiceImageTags">
    <vt:lpwstr/>
  </property>
</Properties>
</file>